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75" r:id="rId1"/>
  </p:sldMasterIdLst>
  <p:notesMasterIdLst>
    <p:notesMasterId r:id="rId21"/>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FFFFCC"/>
    <a:srgbClr val="38888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3" d="100"/>
          <a:sy n="63" d="100"/>
        </p:scale>
        <p:origin x="76" y="2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2.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E3FB032-8274-4FFC-88A9-470655868827}" type="datetimeFigureOut">
              <a:rPr lang="en-IN" smtClean="0"/>
              <a:t>29-02-2024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E8EE60C-D738-42FC-AF5E-89B4AF6106C8}" type="slidenum">
              <a:rPr lang="en-IN" smtClean="0"/>
              <a:t>‹#›</a:t>
            </a:fld>
            <a:endParaRPr lang="en-IN"/>
          </a:p>
        </p:txBody>
      </p:sp>
    </p:spTree>
    <p:extLst>
      <p:ext uri="{BB962C8B-B14F-4D97-AF65-F5344CB8AC3E}">
        <p14:creationId xmlns:p14="http://schemas.microsoft.com/office/powerpoint/2010/main" val="23684423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3FEF673B-4A42-4BA7-B47C-606B785C2D81}" type="datetimeFigureOut">
              <a:rPr lang="en-IN" smtClean="0"/>
              <a:t>29-02-2024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3401426732"/>
      </p:ext>
    </p:extLst>
  </p:cSld>
  <p:clrMapOvr>
    <a:overrideClrMapping bg1="dk1" tx1="lt1" bg2="dk2" tx2="lt2" accent1="accent1" accent2="accent2" accent3="accent3" accent4="accent4" accent5="accent5" accent6="accent6" hlink="hlink" folHlink="folHlink"/>
  </p:clrMapOvr>
  <p:transition spd="med">
    <p:pull/>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EF673B-4A42-4BA7-B47C-606B785C2D81}" type="datetimeFigureOut">
              <a:rPr lang="en-IN" smtClean="0"/>
              <a:t>29-02-2024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2300404092"/>
      </p:ext>
    </p:extLst>
  </p:cSld>
  <p:clrMapOvr>
    <a:masterClrMapping/>
  </p:clrMapOvr>
  <p:transition spd="med">
    <p:pull/>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FEF673B-4A42-4BA7-B47C-606B785C2D81}" type="datetimeFigureOut">
              <a:rPr lang="en-IN" smtClean="0"/>
              <a:t>29-02-2024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2496691045"/>
      </p:ext>
    </p:extLst>
  </p:cSld>
  <p:clrMapOvr>
    <a:masterClrMapping/>
  </p:clrMapOvr>
  <p:transition spd="med">
    <p:pull/>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FEF673B-4A42-4BA7-B47C-606B785C2D81}" type="datetimeFigureOut">
              <a:rPr lang="en-IN" smtClean="0"/>
              <a:t>29-02-2024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3245515854"/>
      </p:ext>
    </p:extLst>
  </p:cSld>
  <p:clrMapOvr>
    <a:masterClrMapping/>
  </p:clrMapOvr>
  <p:transition spd="med">
    <p:pull/>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3FEF673B-4A42-4BA7-B47C-606B785C2D81}" type="datetimeFigureOut">
              <a:rPr lang="en-IN" smtClean="0"/>
              <a:t>29-02-2024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3903668940"/>
      </p:ext>
    </p:extLst>
  </p:cSld>
  <p:clrMapOvr>
    <a:overrideClrMapping bg1="dk1" tx1="lt1" bg2="dk2" tx2="lt2" accent1="accent1" accent2="accent2" accent3="accent3" accent4="accent4" accent5="accent5" accent6="accent6" hlink="hlink" folHlink="folHlink"/>
  </p:clrMapOvr>
  <p:transition spd="med">
    <p:pull/>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3FEF673B-4A42-4BA7-B47C-606B785C2D81}" type="datetimeFigureOut">
              <a:rPr lang="en-IN" smtClean="0"/>
              <a:t>29-02-2024</a:t>
            </a:fld>
            <a:endParaRPr lang="en-IN"/>
          </a:p>
        </p:txBody>
      </p:sp>
      <p:sp>
        <p:nvSpPr>
          <p:cNvPr id="9" name="Footer Placeholder 8"/>
          <p:cNvSpPr>
            <a:spLocks noGrp="1"/>
          </p:cNvSpPr>
          <p:nvPr>
            <p:ph type="ftr" sz="quarter" idx="11"/>
          </p:nvPr>
        </p:nvSpPr>
        <p:spPr/>
        <p:txBody>
          <a:bodyPr/>
          <a:lstStyle/>
          <a:p>
            <a:endParaRPr lang="en-IN"/>
          </a:p>
        </p:txBody>
      </p:sp>
      <p:sp>
        <p:nvSpPr>
          <p:cNvPr id="10" name="Slide Number Placeholder 9"/>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1849029610"/>
      </p:ext>
    </p:extLst>
  </p:cSld>
  <p:clrMapOvr>
    <a:masterClrMapping/>
  </p:clrMapOvr>
  <p:transition spd="med">
    <p:pull/>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3FEF673B-4A42-4BA7-B47C-606B785C2D81}" type="datetimeFigureOut">
              <a:rPr lang="en-IN" smtClean="0"/>
              <a:t>29-02-2024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51D91EE6-B4A4-49E7-8FCA-D4FAC251F8C0}" type="slidenum">
              <a:rPr lang="en-IN" smtClean="0"/>
              <a:t>‹#›</a:t>
            </a:fld>
            <a:endParaRPr lang="en-IN"/>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3896898235"/>
      </p:ext>
    </p:extLst>
  </p:cSld>
  <p:clrMapOvr>
    <a:masterClrMapping/>
  </p:clrMapOvr>
  <p:transition spd="med">
    <p:pull/>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FEF673B-4A42-4BA7-B47C-606B785C2D81}" type="datetimeFigureOut">
              <a:rPr lang="en-IN" smtClean="0"/>
              <a:t>29-02-2024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4081132884"/>
      </p:ext>
    </p:extLst>
  </p:cSld>
  <p:clrMapOvr>
    <a:masterClrMapping/>
  </p:clrMapOvr>
  <p:transition spd="med">
    <p:pull/>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FEF673B-4A42-4BA7-B47C-606B785C2D81}" type="datetimeFigureOut">
              <a:rPr lang="en-IN" smtClean="0"/>
              <a:t>29-02-2024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2271059439"/>
      </p:ext>
    </p:extLst>
  </p:cSld>
  <p:clrMapOvr>
    <a:masterClrMapping/>
  </p:clrMapOvr>
  <p:transition spd="med">
    <p:pull/>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FEF673B-4A42-4BA7-B47C-606B785C2D81}" type="datetimeFigureOut">
              <a:rPr lang="en-IN" smtClean="0"/>
              <a:t>29-02-2024</a:t>
            </a:fld>
            <a:endParaRPr lang="en-IN"/>
          </a:p>
        </p:txBody>
      </p:sp>
      <p:sp>
        <p:nvSpPr>
          <p:cNvPr id="6" name="Footer Placeholder 5"/>
          <p:cNvSpPr>
            <a:spLocks noGrp="1"/>
          </p:cNvSpPr>
          <p:nvPr>
            <p:ph type="ftr" sz="quarter" idx="11"/>
          </p:nvPr>
        </p:nvSpPr>
        <p:spPr>
          <a:xfrm>
            <a:off x="804672" y="6236208"/>
            <a:ext cx="5167503" cy="320040"/>
          </a:xfrm>
        </p:spPr>
        <p:txBody>
          <a:bodyPr/>
          <a:lstStyle>
            <a:lvl1pPr>
              <a:defRPr>
                <a:solidFill>
                  <a:srgbClr val="FFFFFF">
                    <a:alpha val="69804"/>
                  </a:srgbClr>
                </a:solidFill>
              </a:defRPr>
            </a:lvl1pPr>
          </a:lstStyle>
          <a:p>
            <a:endParaRPr lang="en-IN"/>
          </a:p>
        </p:txBody>
      </p:sp>
      <p:sp>
        <p:nvSpPr>
          <p:cNvPr id="7" name="Slide Number Placeholder 6"/>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3654297145"/>
      </p:ext>
    </p:extLst>
  </p:cSld>
  <p:clrMapOvr>
    <a:masterClrMapping/>
  </p:clrMapOvr>
  <p:transition spd="med">
    <p:pull/>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3FEF673B-4A42-4BA7-B47C-606B785C2D81}" type="datetimeFigureOut">
              <a:rPr lang="en-IN" smtClean="0"/>
              <a:t>29-02-2024</a:t>
            </a:fld>
            <a:endParaRPr lang="en-IN"/>
          </a:p>
        </p:txBody>
      </p:sp>
      <p:sp>
        <p:nvSpPr>
          <p:cNvPr id="6" name="Footer Placeholder 5"/>
          <p:cNvSpPr>
            <a:spLocks noGrp="1"/>
          </p:cNvSpPr>
          <p:nvPr>
            <p:ph type="ftr" sz="quarter" idx="11"/>
          </p:nvPr>
        </p:nvSpPr>
        <p:spPr>
          <a:xfrm>
            <a:off x="808523" y="6236208"/>
            <a:ext cx="5103729" cy="320040"/>
          </a:xfrm>
        </p:spPr>
        <p:txBody>
          <a:bodyPr/>
          <a:lstStyle>
            <a:lvl1pPr>
              <a:defRPr>
                <a:solidFill>
                  <a:srgbClr val="FFFFFF">
                    <a:alpha val="70000"/>
                  </a:srgbClr>
                </a:solidFill>
              </a:defRPr>
            </a:lvl1pPr>
          </a:lstStyle>
          <a:p>
            <a:endParaRPr lang="en-IN"/>
          </a:p>
        </p:txBody>
      </p:sp>
      <p:sp>
        <p:nvSpPr>
          <p:cNvPr id="7" name="Slide Number Placeholder 6"/>
          <p:cNvSpPr>
            <a:spLocks noGrp="1"/>
          </p:cNvSpPr>
          <p:nvPr>
            <p:ph type="sldNum" sz="quarter" idx="12"/>
          </p:nvPr>
        </p:nvSpPr>
        <p:spPr/>
        <p:txBody>
          <a:bodyPr/>
          <a:lstStyle/>
          <a:p>
            <a:fld id="{51D91EE6-B4A4-49E7-8FCA-D4FAC251F8C0}" type="slidenum">
              <a:rPr lang="en-IN" smtClean="0"/>
              <a:t>‹#›</a:t>
            </a:fld>
            <a:endParaRPr lang="en-IN"/>
          </a:p>
        </p:txBody>
      </p:sp>
    </p:spTree>
    <p:extLst>
      <p:ext uri="{BB962C8B-B14F-4D97-AF65-F5344CB8AC3E}">
        <p14:creationId xmlns:p14="http://schemas.microsoft.com/office/powerpoint/2010/main" val="3033099098"/>
      </p:ext>
    </p:extLst>
  </p:cSld>
  <p:clrMapOvr>
    <a:masterClrMapping/>
  </p:clrMapOvr>
  <p:transition spd="med">
    <p:pull/>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alphaModFix amt="54000"/>
            <a:lum/>
          </a:blip>
          <a:srcRect/>
          <a:stretch>
            <a:fillRect l="-1000" t="-47000" r="-13000" b="-91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3FEF673B-4A42-4BA7-B47C-606B785C2D81}" type="datetimeFigureOut">
              <a:rPr lang="en-IN" smtClean="0"/>
              <a:t>29-02-2024</a:t>
            </a:fld>
            <a:endParaRPr lang="en-IN"/>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IN"/>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51D91EE6-B4A4-49E7-8FCA-D4FAC251F8C0}" type="slidenum">
              <a:rPr lang="en-IN" smtClean="0"/>
              <a:t>‹#›</a:t>
            </a:fld>
            <a:endParaRPr lang="en-IN"/>
          </a:p>
        </p:txBody>
      </p:sp>
    </p:spTree>
    <p:extLst>
      <p:ext uri="{BB962C8B-B14F-4D97-AF65-F5344CB8AC3E}">
        <p14:creationId xmlns:p14="http://schemas.microsoft.com/office/powerpoint/2010/main" val="2284607222"/>
      </p:ext>
    </p:extLst>
  </p:cSld>
  <p:clrMap bg1="lt1" tx1="dk1" bg2="lt2" tx2="dk2" accent1="accent1" accent2="accent2" accent3="accent3" accent4="accent4" accent5="accent5" accent6="accent6" hlink="hlink" folHlink="folHlink"/>
  <p:sldLayoutIdLst>
    <p:sldLayoutId id="2147483876" r:id="rId1"/>
    <p:sldLayoutId id="2147483877" r:id="rId2"/>
    <p:sldLayoutId id="2147483878" r:id="rId3"/>
    <p:sldLayoutId id="2147483879" r:id="rId4"/>
    <p:sldLayoutId id="2147483880" r:id="rId5"/>
    <p:sldLayoutId id="2147483881" r:id="rId6"/>
    <p:sldLayoutId id="2147483882" r:id="rId7"/>
    <p:sldLayoutId id="2147483883" r:id="rId8"/>
    <p:sldLayoutId id="2147483884" r:id="rId9"/>
    <p:sldLayoutId id="2147483885" r:id="rId10"/>
    <p:sldLayoutId id="2147483886" r:id="rId11"/>
  </p:sldLayoutIdLst>
  <p:transition spd="med">
    <p:pull/>
  </p:transition>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wcd.nic.in/sites/default/files/National%20Policy%20for%20Empowerment%20of%20Women%202001.pdf"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AB83BA-2BC6-4553-86D1-9297E899D440}"/>
              </a:ext>
            </a:extLst>
          </p:cNvPr>
          <p:cNvSpPr>
            <a:spLocks noGrp="1"/>
          </p:cNvSpPr>
          <p:nvPr>
            <p:ph type="ctrTitle"/>
          </p:nvPr>
        </p:nvSpPr>
        <p:spPr/>
        <p:txBody>
          <a:bodyPr/>
          <a:lstStyle/>
          <a:p>
            <a:endParaRPr lang="en-IN" dirty="0"/>
          </a:p>
        </p:txBody>
      </p:sp>
      <p:sp>
        <p:nvSpPr>
          <p:cNvPr id="3" name="Subtitle 2">
            <a:extLst>
              <a:ext uri="{FF2B5EF4-FFF2-40B4-BE49-F238E27FC236}">
                <a16:creationId xmlns:a16="http://schemas.microsoft.com/office/drawing/2014/main" id="{B447C70E-F6FB-498E-B875-3B601068F3C2}"/>
              </a:ext>
            </a:extLst>
          </p:cNvPr>
          <p:cNvSpPr>
            <a:spLocks noGrp="1"/>
          </p:cNvSpPr>
          <p:nvPr>
            <p:ph type="subTitle" idx="1"/>
          </p:nvPr>
        </p:nvSpPr>
        <p:spPr/>
        <p:txBody>
          <a:bodyPr/>
          <a:lstStyle/>
          <a:p>
            <a:endParaRPr lang="en-IN"/>
          </a:p>
        </p:txBody>
      </p:sp>
      <p:pic>
        <p:nvPicPr>
          <p:cNvPr id="5" name="Picture 4">
            <a:extLst>
              <a:ext uri="{FF2B5EF4-FFF2-40B4-BE49-F238E27FC236}">
                <a16:creationId xmlns:a16="http://schemas.microsoft.com/office/drawing/2014/main" id="{FFC358B4-DC45-4210-9E43-1A872E58A47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756" y="0"/>
            <a:ext cx="12192000" cy="6858000"/>
          </a:xfrm>
          <a:prstGeom prst="rect">
            <a:avLst/>
          </a:prstGeom>
        </p:spPr>
      </p:pic>
      <p:sp>
        <p:nvSpPr>
          <p:cNvPr id="6" name="TextBox 5">
            <a:extLst>
              <a:ext uri="{FF2B5EF4-FFF2-40B4-BE49-F238E27FC236}">
                <a16:creationId xmlns:a16="http://schemas.microsoft.com/office/drawing/2014/main" id="{A7F77C43-DE7F-4E1E-9188-389B6ED59B0E}"/>
              </a:ext>
            </a:extLst>
          </p:cNvPr>
          <p:cNvSpPr txBox="1"/>
          <p:nvPr/>
        </p:nvSpPr>
        <p:spPr>
          <a:xfrm>
            <a:off x="334392" y="2752895"/>
            <a:ext cx="7682111" cy="1569660"/>
          </a:xfrm>
          <a:prstGeom prst="rect">
            <a:avLst/>
          </a:prstGeom>
          <a:noFill/>
        </p:spPr>
        <p:txBody>
          <a:bodyPr wrap="square" rtlCol="0">
            <a:spAutoFit/>
            <a:scene3d>
              <a:camera prst="orthographicFront"/>
              <a:lightRig rig="threePt" dir="t"/>
            </a:scene3d>
            <a:sp3d extrusionH="57150">
              <a:bevelT w="50800" h="38100" prst="riblet"/>
              <a:bevelB w="50800" h="38100" prst="riblet"/>
            </a:sp3d>
          </a:bodyPr>
          <a:lstStyle/>
          <a:p>
            <a:r>
              <a:rPr lang="en-US" sz="4800" b="1" dirty="0">
                <a:solidFill>
                  <a:schemeClr val="accent1">
                    <a:lumMod val="40000"/>
                    <a:lumOff val="60000"/>
                  </a:schemeClr>
                </a:solidFill>
                <a:effectLst>
                  <a:outerShdw blurRad="38100" dist="38100" dir="2700000" algn="tl">
                    <a:srgbClr val="000000">
                      <a:alpha val="43137"/>
                    </a:srgbClr>
                  </a:outerShdw>
                </a:effectLst>
              </a:rPr>
              <a:t>WOMEN EMPOWERMENT</a:t>
            </a:r>
            <a:endParaRPr lang="en-IN" sz="4800" b="1" dirty="0">
              <a:solidFill>
                <a:schemeClr val="accent1">
                  <a:lumMod val="40000"/>
                  <a:lumOff val="60000"/>
                </a:schemeClr>
              </a:solidFill>
              <a:effectLst>
                <a:outerShdw blurRad="38100" dist="38100" dir="2700000" algn="tl">
                  <a:srgbClr val="000000">
                    <a:alpha val="43137"/>
                  </a:srgbClr>
                </a:outerShdw>
              </a:effectLst>
            </a:endParaRPr>
          </a:p>
        </p:txBody>
      </p:sp>
      <p:sp>
        <p:nvSpPr>
          <p:cNvPr id="7" name="TextBox 6">
            <a:extLst>
              <a:ext uri="{FF2B5EF4-FFF2-40B4-BE49-F238E27FC236}">
                <a16:creationId xmlns:a16="http://schemas.microsoft.com/office/drawing/2014/main" id="{7A6644AA-C70E-4742-9D25-CD10013341D0}"/>
              </a:ext>
            </a:extLst>
          </p:cNvPr>
          <p:cNvSpPr txBox="1"/>
          <p:nvPr/>
        </p:nvSpPr>
        <p:spPr>
          <a:xfrm>
            <a:off x="334392" y="4710881"/>
            <a:ext cx="11647521" cy="523220"/>
          </a:xfrm>
          <a:prstGeom prst="rect">
            <a:avLst/>
          </a:prstGeom>
          <a:noFill/>
        </p:spPr>
        <p:txBody>
          <a:bodyPr wrap="square" rtlCol="0">
            <a:spAutoFit/>
          </a:bodyPr>
          <a:lstStyle/>
          <a:p>
            <a:r>
              <a:rPr lang="en-US" sz="2400" dirty="0">
                <a:solidFill>
                  <a:schemeClr val="bg2">
                    <a:lumMod val="40000"/>
                    <a:lumOff val="60000"/>
                  </a:schemeClr>
                </a:solidFill>
              </a:rPr>
              <a:t>No struggle can ever succeed without women participation  side by side with </a:t>
            </a:r>
            <a:r>
              <a:rPr lang="en-US" sz="2800" dirty="0">
                <a:solidFill>
                  <a:schemeClr val="bg2">
                    <a:lumMod val="40000"/>
                    <a:lumOff val="60000"/>
                  </a:schemeClr>
                </a:solidFill>
              </a:rPr>
              <a:t>men</a:t>
            </a:r>
            <a:endParaRPr lang="en-IN" sz="2400" dirty="0">
              <a:solidFill>
                <a:schemeClr val="bg2">
                  <a:lumMod val="40000"/>
                  <a:lumOff val="60000"/>
                </a:schemeClr>
              </a:solidFill>
            </a:endParaRPr>
          </a:p>
        </p:txBody>
      </p:sp>
    </p:spTree>
    <p:extLst>
      <p:ext uri="{BB962C8B-B14F-4D97-AF65-F5344CB8AC3E}">
        <p14:creationId xmlns:p14="http://schemas.microsoft.com/office/powerpoint/2010/main" val="3775196733"/>
      </p:ext>
    </p:extLst>
  </p:cSld>
  <p:clrMapOvr>
    <a:masterClrMapping/>
  </p:clrMapOvr>
  <p:transition spd="med">
    <p:pull/>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516601-89F2-4654-84F7-DA3B8E145459}"/>
              </a:ext>
            </a:extLst>
          </p:cNvPr>
          <p:cNvSpPr>
            <a:spLocks noGrp="1"/>
          </p:cNvSpPr>
          <p:nvPr>
            <p:ph type="title"/>
          </p:nvPr>
        </p:nvSpPr>
        <p:spPr>
          <a:xfrm>
            <a:off x="2231136" y="313899"/>
            <a:ext cx="7359904" cy="793542"/>
          </a:xfrm>
        </p:spPr>
        <p:txBody>
          <a:bodyPr>
            <a:normAutofit fontScale="90000"/>
          </a:bodyPr>
          <a:lstStyle/>
          <a:p>
            <a:br>
              <a:rPr lang="en-US" b="0" i="0" dirty="0">
                <a:solidFill>
                  <a:schemeClr val="accent2"/>
                </a:solidFill>
                <a:effectLst/>
                <a:latin typeface="roboto" panose="020B0604020202020204" pitchFamily="2" charset="0"/>
              </a:rPr>
            </a:br>
            <a:r>
              <a:rPr lang="en-US" b="0" i="0" dirty="0">
                <a:solidFill>
                  <a:schemeClr val="accent2"/>
                </a:solidFill>
                <a:effectLst/>
                <a:latin typeface="roboto" panose="020B0604020202020204" pitchFamily="2" charset="0"/>
              </a:rPr>
              <a:t>The National Commission for Women</a:t>
            </a:r>
            <a:br>
              <a:rPr lang="en-US" b="0" i="0" dirty="0">
                <a:solidFill>
                  <a:schemeClr val="accent2"/>
                </a:solidFill>
                <a:effectLst/>
                <a:latin typeface="roboto" panose="020B0604020202020204" pitchFamily="2" charset="0"/>
              </a:rPr>
            </a:br>
            <a:endParaRPr lang="en-IN" dirty="0">
              <a:solidFill>
                <a:schemeClr val="accent2"/>
              </a:solidFill>
            </a:endParaRPr>
          </a:p>
        </p:txBody>
      </p:sp>
      <p:sp>
        <p:nvSpPr>
          <p:cNvPr id="3" name="Content Placeholder 2">
            <a:extLst>
              <a:ext uri="{FF2B5EF4-FFF2-40B4-BE49-F238E27FC236}">
                <a16:creationId xmlns:a16="http://schemas.microsoft.com/office/drawing/2014/main" id="{B0CA8AB9-EEAD-405C-BB05-87E7A4DAE5A7}"/>
              </a:ext>
            </a:extLst>
          </p:cNvPr>
          <p:cNvSpPr>
            <a:spLocks noGrp="1"/>
          </p:cNvSpPr>
          <p:nvPr>
            <p:ph idx="1"/>
          </p:nvPr>
        </p:nvSpPr>
        <p:spPr>
          <a:xfrm>
            <a:off x="282054" y="2259008"/>
            <a:ext cx="11627892" cy="4701654"/>
          </a:xfrm>
        </p:spPr>
        <p:txBody>
          <a:bodyPr/>
          <a:lstStyle/>
          <a:p>
            <a:pPr marL="0" indent="0" algn="l">
              <a:buNone/>
            </a:pPr>
            <a:r>
              <a:rPr lang="en-US" sz="2400" b="0" i="0" dirty="0">
                <a:solidFill>
                  <a:schemeClr val="tx1"/>
                </a:solidFill>
                <a:effectLst/>
                <a:latin typeface="Verdana" panose="020B0604030504040204" pitchFamily="34" charset="0"/>
              </a:rPr>
              <a:t>The </a:t>
            </a:r>
            <a:r>
              <a:rPr lang="en-US" sz="2400" b="0" i="0" u="none" strike="noStrike" dirty="0">
                <a:solidFill>
                  <a:schemeClr val="tx1"/>
                </a:solidFill>
                <a:effectLst/>
                <a:latin typeface="Verdana" panose="020B0604030504040204" pitchFamily="34" charset="0"/>
              </a:rPr>
              <a:t>National Commission for Women </a:t>
            </a:r>
            <a:r>
              <a:rPr lang="en-US" sz="2400" b="0" i="0" dirty="0">
                <a:solidFill>
                  <a:schemeClr val="tx1"/>
                </a:solidFill>
                <a:effectLst/>
                <a:latin typeface="Verdana" panose="020B0604030504040204" pitchFamily="34" charset="0"/>
              </a:rPr>
              <a:t>was set up in 1992. It was implemented to protect the legal rights of women. The main objectives of the commission were:</a:t>
            </a:r>
          </a:p>
          <a:p>
            <a:pPr marL="0" indent="0" algn="l">
              <a:buNone/>
            </a:pPr>
            <a:endParaRPr lang="en-US" sz="2400" b="0" i="0" dirty="0">
              <a:solidFill>
                <a:schemeClr val="tx1"/>
              </a:solidFill>
              <a:effectLst/>
              <a:latin typeface="Verdana" panose="020B0604030504040204" pitchFamily="34" charset="0"/>
            </a:endParaRPr>
          </a:p>
          <a:p>
            <a:pPr algn="l">
              <a:buFont typeface="Arial" panose="020B0604020202020204" pitchFamily="34" charset="0"/>
              <a:buChar char="•"/>
            </a:pPr>
            <a:r>
              <a:rPr lang="en-US" sz="2400" b="0" i="0" dirty="0">
                <a:solidFill>
                  <a:schemeClr val="tx1"/>
                </a:solidFill>
                <a:effectLst/>
                <a:latin typeface="Verdana" panose="020B0604030504040204" pitchFamily="34" charset="0"/>
              </a:rPr>
              <a:t>To keep a check on the legal protections that are available to women.</a:t>
            </a:r>
          </a:p>
          <a:p>
            <a:pPr algn="l">
              <a:buFont typeface="Arial" panose="020B0604020202020204" pitchFamily="34" charset="0"/>
              <a:buChar char="•"/>
            </a:pPr>
            <a:r>
              <a:rPr lang="en-US" sz="2400" b="0" i="0" dirty="0">
                <a:solidFill>
                  <a:schemeClr val="tx1"/>
                </a:solidFill>
                <a:effectLst/>
                <a:latin typeface="Verdana" panose="020B0604030504040204" pitchFamily="34" charset="0"/>
              </a:rPr>
              <a:t>To recommend legal measures.</a:t>
            </a:r>
          </a:p>
          <a:p>
            <a:pPr algn="l">
              <a:buFont typeface="Arial" panose="020B0604020202020204" pitchFamily="34" charset="0"/>
              <a:buChar char="•"/>
            </a:pPr>
            <a:r>
              <a:rPr lang="en-US" sz="2400" b="0" i="0" dirty="0">
                <a:solidFill>
                  <a:schemeClr val="tx1"/>
                </a:solidFill>
                <a:effectLst/>
                <a:latin typeface="Verdana" panose="020B0604030504040204" pitchFamily="34" charset="0"/>
              </a:rPr>
              <a:t>To solve the grievances and issues of women.</a:t>
            </a:r>
          </a:p>
          <a:p>
            <a:pPr algn="l">
              <a:buFont typeface="Arial" panose="020B0604020202020204" pitchFamily="34" charset="0"/>
              <a:buChar char="•"/>
            </a:pPr>
            <a:r>
              <a:rPr lang="en-US" sz="2400" b="0" i="0" dirty="0">
                <a:solidFill>
                  <a:schemeClr val="tx1"/>
                </a:solidFill>
                <a:effectLst/>
                <a:latin typeface="Verdana" panose="020B0604030504040204" pitchFamily="34" charset="0"/>
              </a:rPr>
              <a:t>To help the government in implementing various policies for women.</a:t>
            </a:r>
          </a:p>
          <a:p>
            <a:endParaRPr lang="en-IN" dirty="0">
              <a:solidFill>
                <a:schemeClr val="tx1"/>
              </a:solidFill>
            </a:endParaRPr>
          </a:p>
        </p:txBody>
      </p:sp>
    </p:spTree>
    <p:extLst>
      <p:ext uri="{BB962C8B-B14F-4D97-AF65-F5344CB8AC3E}">
        <p14:creationId xmlns:p14="http://schemas.microsoft.com/office/powerpoint/2010/main" val="1516067307"/>
      </p:ext>
    </p:extLst>
  </p:cSld>
  <p:clrMapOvr>
    <a:masterClrMapping/>
  </p:clrMapOvr>
  <p:transition spd="med">
    <p:pull/>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B87BDB-9B7A-49A6-9B6E-57D858E69890}"/>
              </a:ext>
            </a:extLst>
          </p:cNvPr>
          <p:cNvSpPr>
            <a:spLocks noGrp="1"/>
          </p:cNvSpPr>
          <p:nvPr>
            <p:ph type="title"/>
          </p:nvPr>
        </p:nvSpPr>
        <p:spPr>
          <a:xfrm>
            <a:off x="3345688" y="630222"/>
            <a:ext cx="5500624" cy="497538"/>
          </a:xfrm>
        </p:spPr>
        <p:txBody>
          <a:bodyPr>
            <a:normAutofit fontScale="90000"/>
          </a:bodyPr>
          <a:lstStyle/>
          <a:p>
            <a:br>
              <a:rPr lang="en-IN" b="0" i="0" dirty="0">
                <a:solidFill>
                  <a:schemeClr val="accent2"/>
                </a:solidFill>
                <a:effectLst/>
                <a:latin typeface="roboto" panose="020B0604020202020204" pitchFamily="2" charset="0"/>
              </a:rPr>
            </a:br>
            <a:r>
              <a:rPr lang="en-IN" b="0" i="0" dirty="0">
                <a:solidFill>
                  <a:schemeClr val="accent2"/>
                </a:solidFill>
                <a:effectLst/>
                <a:latin typeface="roboto" panose="020B0604020202020204" pitchFamily="2" charset="0"/>
              </a:rPr>
              <a:t>Beti Bachao, Beti Padhao</a:t>
            </a:r>
            <a:br>
              <a:rPr lang="en-IN" b="0" i="0" dirty="0">
                <a:solidFill>
                  <a:schemeClr val="accent2"/>
                </a:solidFill>
                <a:effectLst/>
                <a:latin typeface="roboto" panose="020B0604020202020204" pitchFamily="2" charset="0"/>
              </a:rPr>
            </a:br>
            <a:endParaRPr lang="en-IN" dirty="0">
              <a:solidFill>
                <a:schemeClr val="accent2"/>
              </a:solidFill>
            </a:endParaRPr>
          </a:p>
        </p:txBody>
      </p:sp>
      <p:sp>
        <p:nvSpPr>
          <p:cNvPr id="3" name="Content Placeholder 2">
            <a:extLst>
              <a:ext uri="{FF2B5EF4-FFF2-40B4-BE49-F238E27FC236}">
                <a16:creationId xmlns:a16="http://schemas.microsoft.com/office/drawing/2014/main" id="{AB802B00-B6A9-4872-AB0C-F977BFA9DC50}"/>
              </a:ext>
            </a:extLst>
          </p:cNvPr>
          <p:cNvSpPr>
            <a:spLocks noGrp="1"/>
          </p:cNvSpPr>
          <p:nvPr>
            <p:ph idx="1"/>
          </p:nvPr>
        </p:nvSpPr>
        <p:spPr>
          <a:xfrm>
            <a:off x="458868" y="2659950"/>
            <a:ext cx="11436824" cy="3425588"/>
          </a:xfrm>
        </p:spPr>
        <p:txBody>
          <a:bodyPr>
            <a:normAutofit/>
          </a:bodyPr>
          <a:lstStyle/>
          <a:p>
            <a:r>
              <a:rPr lang="en-US" sz="2400" b="0" i="0" dirty="0">
                <a:solidFill>
                  <a:schemeClr val="tx1"/>
                </a:solidFill>
                <a:effectLst/>
                <a:latin typeface="Verdana" panose="020B0604030504040204" pitchFamily="34" charset="0"/>
              </a:rPr>
              <a:t>The </a:t>
            </a:r>
            <a:r>
              <a:rPr lang="en-US" sz="2400" b="0" i="0" u="none" strike="noStrike" dirty="0">
                <a:solidFill>
                  <a:schemeClr val="tx1"/>
                </a:solidFill>
                <a:effectLst/>
                <a:latin typeface="Verdana" panose="020B0604030504040204" pitchFamily="34" charset="0"/>
              </a:rPr>
              <a:t>Beti Bachao, Beti Padhao Scheme</a:t>
            </a:r>
            <a:r>
              <a:rPr lang="en-US" sz="2400" b="0" i="0" dirty="0">
                <a:solidFill>
                  <a:schemeClr val="tx1"/>
                </a:solidFill>
                <a:effectLst/>
                <a:latin typeface="Verdana" panose="020B0604030504040204" pitchFamily="34" charset="0"/>
              </a:rPr>
              <a:t> was launched recently in 2015 and has emerged as one of the important policies for women empowerment. This campaign aims to prohibit female foeticide. Other objectives of this scheme include education and protection of the girl child, creating awareness among the weaker sections of society, eliminate gender-biased sex. The scheme mainly targets the regions of Uttarakhand, Haryana, Delhi, Uttar Pradesh, and Bihar.</a:t>
            </a:r>
            <a:endParaRPr lang="en-IN" sz="2400" dirty="0">
              <a:solidFill>
                <a:schemeClr val="tx1"/>
              </a:solidFill>
            </a:endParaRPr>
          </a:p>
        </p:txBody>
      </p:sp>
    </p:spTree>
    <p:extLst>
      <p:ext uri="{BB962C8B-B14F-4D97-AF65-F5344CB8AC3E}">
        <p14:creationId xmlns:p14="http://schemas.microsoft.com/office/powerpoint/2010/main" val="2975062262"/>
      </p:ext>
    </p:extLst>
  </p:cSld>
  <p:clrMapOvr>
    <a:masterClrMapping/>
  </p:clrMapOvr>
  <p:transition spd="med">
    <p:pull/>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E5601F-C22E-44B1-A3A1-BF7E2368AC49}"/>
              </a:ext>
            </a:extLst>
          </p:cNvPr>
          <p:cNvSpPr>
            <a:spLocks noGrp="1"/>
          </p:cNvSpPr>
          <p:nvPr>
            <p:ph type="title"/>
          </p:nvPr>
        </p:nvSpPr>
        <p:spPr>
          <a:xfrm>
            <a:off x="2207768" y="831605"/>
            <a:ext cx="7776464" cy="804156"/>
          </a:xfrm>
        </p:spPr>
        <p:txBody>
          <a:bodyPr>
            <a:normAutofit fontScale="90000"/>
          </a:bodyPr>
          <a:lstStyle/>
          <a:p>
            <a:br>
              <a:rPr lang="en-US" b="0" i="0" dirty="0">
                <a:solidFill>
                  <a:schemeClr val="accent2"/>
                </a:solidFill>
                <a:effectLst/>
                <a:latin typeface="roboto" panose="020B0604020202020204" pitchFamily="2" charset="0"/>
              </a:rPr>
            </a:br>
            <a:r>
              <a:rPr lang="en-US" b="0" i="0" dirty="0">
                <a:solidFill>
                  <a:schemeClr val="accent2"/>
                </a:solidFill>
                <a:effectLst/>
                <a:latin typeface="roboto" panose="020B0604020202020204" pitchFamily="2" charset="0"/>
              </a:rPr>
              <a:t>Support to Training and Employment Programme for Women (STEP)</a:t>
            </a:r>
            <a:br>
              <a:rPr lang="en-US" b="0" i="0" dirty="0">
                <a:solidFill>
                  <a:schemeClr val="accent2"/>
                </a:solidFill>
                <a:effectLst/>
                <a:latin typeface="roboto" panose="020B0604020202020204" pitchFamily="2" charset="0"/>
              </a:rPr>
            </a:br>
            <a:endParaRPr lang="en-IN" dirty="0">
              <a:solidFill>
                <a:schemeClr val="accent2"/>
              </a:solidFill>
            </a:endParaRPr>
          </a:p>
        </p:txBody>
      </p:sp>
      <p:sp>
        <p:nvSpPr>
          <p:cNvPr id="3" name="Content Placeholder 2">
            <a:extLst>
              <a:ext uri="{FF2B5EF4-FFF2-40B4-BE49-F238E27FC236}">
                <a16:creationId xmlns:a16="http://schemas.microsoft.com/office/drawing/2014/main" id="{B313D91B-639D-4B13-8B41-3F7F134D53CA}"/>
              </a:ext>
            </a:extLst>
          </p:cNvPr>
          <p:cNvSpPr>
            <a:spLocks noGrp="1"/>
          </p:cNvSpPr>
          <p:nvPr>
            <p:ph idx="1"/>
          </p:nvPr>
        </p:nvSpPr>
        <p:spPr>
          <a:xfrm>
            <a:off x="332096" y="2701802"/>
            <a:ext cx="11859904" cy="4421874"/>
          </a:xfrm>
        </p:spPr>
        <p:txBody>
          <a:bodyPr>
            <a:normAutofit fontScale="92500" lnSpcReduction="10000"/>
          </a:bodyPr>
          <a:lstStyle/>
          <a:p>
            <a:pPr marL="0" indent="0" algn="l">
              <a:buNone/>
            </a:pPr>
            <a:r>
              <a:rPr lang="en-US" sz="2000" b="0" i="0" dirty="0">
                <a:solidFill>
                  <a:schemeClr val="tx1"/>
                </a:solidFill>
                <a:effectLst/>
                <a:latin typeface="Verdana" panose="020B0604030504040204" pitchFamily="34" charset="0"/>
              </a:rPr>
              <a:t>The</a:t>
            </a:r>
            <a:r>
              <a:rPr lang="en-US" sz="2000" b="0" i="0" u="none" strike="noStrike" dirty="0">
                <a:solidFill>
                  <a:schemeClr val="tx1"/>
                </a:solidFill>
                <a:effectLst/>
                <a:latin typeface="Verdana" panose="020B0604030504040204" pitchFamily="34" charset="0"/>
              </a:rPr>
              <a:t> Support to Training and Employment Programme for Women</a:t>
            </a:r>
            <a:r>
              <a:rPr lang="en-US" sz="2000" b="0" i="0" dirty="0">
                <a:solidFill>
                  <a:schemeClr val="tx1"/>
                </a:solidFill>
                <a:effectLst/>
                <a:latin typeface="Verdana" panose="020B0604030504040204" pitchFamily="34" charset="0"/>
              </a:rPr>
              <a:t> came into force in 1986. This scheme was established to provide employment opportunities for women, and also the skill and training needed to become self-employed. Other objectives of this scheme include:</a:t>
            </a:r>
          </a:p>
          <a:p>
            <a:pPr marL="0" indent="0" algn="l">
              <a:buNone/>
            </a:pPr>
            <a:endParaRPr lang="en-US" sz="2000" b="0" i="0" dirty="0">
              <a:solidFill>
                <a:schemeClr val="tx1"/>
              </a:solidFill>
              <a:effectLst/>
              <a:latin typeface="Verdana" panose="020B0604030504040204" pitchFamily="34" charset="0"/>
            </a:endParaRPr>
          </a:p>
          <a:p>
            <a:pPr algn="l">
              <a:buFont typeface="Arial" panose="020B0604020202020204" pitchFamily="34" charset="0"/>
              <a:buChar char="•"/>
            </a:pPr>
            <a:r>
              <a:rPr lang="en-US" sz="2000" b="0" i="0" dirty="0">
                <a:solidFill>
                  <a:schemeClr val="tx1"/>
                </a:solidFill>
                <a:effectLst/>
                <a:latin typeface="Verdana" panose="020B0604030504040204" pitchFamily="34" charset="0"/>
              </a:rPr>
              <a:t>To provide training to develop various skills, for 5 years.</a:t>
            </a:r>
          </a:p>
          <a:p>
            <a:pPr algn="l">
              <a:buFont typeface="Arial" panose="020B0604020202020204" pitchFamily="34" charset="0"/>
              <a:buChar char="•"/>
            </a:pPr>
            <a:r>
              <a:rPr lang="en-US" sz="2000" b="0" i="0" dirty="0">
                <a:solidFill>
                  <a:schemeClr val="tx1"/>
                </a:solidFill>
                <a:effectLst/>
                <a:latin typeface="Verdana" panose="020B0604030504040204" pitchFamily="34" charset="0"/>
              </a:rPr>
              <a:t>Helping various women groups to set up employment programmes of their own.</a:t>
            </a:r>
          </a:p>
          <a:p>
            <a:pPr algn="l">
              <a:buFont typeface="Arial" panose="020B0604020202020204" pitchFamily="34" charset="0"/>
              <a:buChar char="•"/>
            </a:pPr>
            <a:r>
              <a:rPr lang="en-US" sz="2000" b="0" i="0" dirty="0">
                <a:solidFill>
                  <a:schemeClr val="tx1"/>
                </a:solidFill>
                <a:effectLst/>
                <a:latin typeface="Verdana" panose="020B0604030504040204" pitchFamily="34" charset="0"/>
              </a:rPr>
              <a:t>Providing access to health care, literacy, legal knowledge, etc.</a:t>
            </a:r>
          </a:p>
          <a:p>
            <a:pPr algn="l">
              <a:buFont typeface="Arial" panose="020B0604020202020204" pitchFamily="34" charset="0"/>
              <a:buChar char="•"/>
            </a:pPr>
            <a:endParaRPr lang="en-US" sz="2000" b="0" i="0" dirty="0">
              <a:solidFill>
                <a:schemeClr val="tx1"/>
              </a:solidFill>
              <a:effectLst/>
              <a:latin typeface="Verdana" panose="020B0604030504040204" pitchFamily="34" charset="0"/>
            </a:endParaRPr>
          </a:p>
          <a:p>
            <a:pPr marL="0" indent="0" algn="l">
              <a:buNone/>
            </a:pPr>
            <a:r>
              <a:rPr lang="en-US" sz="2000" b="0" i="0" dirty="0">
                <a:solidFill>
                  <a:schemeClr val="tx1"/>
                </a:solidFill>
                <a:effectLst/>
                <a:latin typeface="Verdana" panose="020B0604030504040204" pitchFamily="34" charset="0"/>
              </a:rPr>
              <a:t>The various sectors covered by this scheme are agriculture, animal husbandry, handicrafts, sericulture, fisheries, handlooms, etc. It also includes other skills like learning English, hospitality, travel, and tourism, etc.</a:t>
            </a:r>
          </a:p>
          <a:p>
            <a:pPr marL="0" indent="0">
              <a:buNone/>
            </a:pPr>
            <a:br>
              <a:rPr lang="en-US" sz="2000" b="0" i="0" dirty="0">
                <a:solidFill>
                  <a:schemeClr val="tx1"/>
                </a:solidFill>
                <a:effectLst/>
                <a:latin typeface="Verdana" panose="020B0604030504040204" pitchFamily="34" charset="0"/>
              </a:rPr>
            </a:br>
            <a:endParaRPr lang="en-IN" sz="2000" dirty="0">
              <a:solidFill>
                <a:schemeClr val="tx1"/>
              </a:solidFill>
            </a:endParaRPr>
          </a:p>
        </p:txBody>
      </p:sp>
    </p:spTree>
    <p:extLst>
      <p:ext uri="{BB962C8B-B14F-4D97-AF65-F5344CB8AC3E}">
        <p14:creationId xmlns:p14="http://schemas.microsoft.com/office/powerpoint/2010/main" val="2211511983"/>
      </p:ext>
    </p:extLst>
  </p:cSld>
  <p:clrMapOvr>
    <a:masterClrMapping/>
  </p:clrMapOvr>
  <p:transition spd="med">
    <p:pull/>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D39B6-4E73-42CA-99FC-8CE083FA526F}"/>
              </a:ext>
            </a:extLst>
          </p:cNvPr>
          <p:cNvSpPr>
            <a:spLocks noGrp="1"/>
          </p:cNvSpPr>
          <p:nvPr>
            <p:ph type="title"/>
          </p:nvPr>
        </p:nvSpPr>
        <p:spPr>
          <a:xfrm>
            <a:off x="3398626" y="416560"/>
            <a:ext cx="5232187" cy="660400"/>
          </a:xfrm>
        </p:spPr>
        <p:txBody>
          <a:bodyPr>
            <a:normAutofit fontScale="90000"/>
          </a:bodyPr>
          <a:lstStyle/>
          <a:p>
            <a:br>
              <a:rPr lang="en-IN" sz="3600" dirty="0">
                <a:solidFill>
                  <a:srgbClr val="111111"/>
                </a:solidFill>
                <a:latin typeface="roboto" panose="020B0604020202020204" pitchFamily="2" charset="0"/>
              </a:rPr>
            </a:br>
            <a:br>
              <a:rPr lang="en-IN" sz="3600" dirty="0">
                <a:solidFill>
                  <a:srgbClr val="111111"/>
                </a:solidFill>
                <a:latin typeface="roboto" panose="020B0604020202020204" pitchFamily="2" charset="0"/>
              </a:rPr>
            </a:br>
            <a:r>
              <a:rPr lang="en-IN" sz="3600" dirty="0">
                <a:solidFill>
                  <a:schemeClr val="accent2"/>
                </a:solidFill>
                <a:latin typeface="roboto" panose="020B0604020202020204" pitchFamily="2" charset="0"/>
              </a:rPr>
              <a:t>Ujjwala scheme</a:t>
            </a:r>
            <a:br>
              <a:rPr lang="en-IN" b="0" i="0" dirty="0">
                <a:solidFill>
                  <a:srgbClr val="111111"/>
                </a:solidFill>
                <a:effectLst/>
                <a:latin typeface="roboto" panose="020B0604020202020204" pitchFamily="2" charset="0"/>
              </a:rPr>
            </a:br>
            <a:br>
              <a:rPr lang="en-IN" dirty="0"/>
            </a:br>
            <a:endParaRPr lang="en-IN" dirty="0"/>
          </a:p>
        </p:txBody>
      </p:sp>
      <p:sp>
        <p:nvSpPr>
          <p:cNvPr id="3" name="Content Placeholder 2">
            <a:extLst>
              <a:ext uri="{FF2B5EF4-FFF2-40B4-BE49-F238E27FC236}">
                <a16:creationId xmlns:a16="http://schemas.microsoft.com/office/drawing/2014/main" id="{656B8DD7-72C3-4862-B80B-B793A906F700}"/>
              </a:ext>
            </a:extLst>
          </p:cNvPr>
          <p:cNvSpPr>
            <a:spLocks noGrp="1"/>
          </p:cNvSpPr>
          <p:nvPr>
            <p:ph idx="1"/>
          </p:nvPr>
        </p:nvSpPr>
        <p:spPr>
          <a:xfrm>
            <a:off x="323451" y="2110854"/>
            <a:ext cx="11737075" cy="4981433"/>
          </a:xfrm>
        </p:spPr>
        <p:txBody>
          <a:bodyPr>
            <a:normAutofit/>
          </a:bodyPr>
          <a:lstStyle/>
          <a:p>
            <a:pPr marL="0" indent="0">
              <a:buNone/>
            </a:pPr>
            <a:r>
              <a:rPr lang="en-US" sz="2400" b="0" i="0" dirty="0">
                <a:solidFill>
                  <a:schemeClr val="tx1"/>
                </a:solidFill>
                <a:effectLst/>
                <a:latin typeface="Verdana" panose="020B0604030504040204" pitchFamily="34" charset="0"/>
              </a:rPr>
              <a:t>This </a:t>
            </a:r>
            <a:r>
              <a:rPr lang="en-US" sz="2400" b="0" i="0" u="none" strike="noStrike" dirty="0">
                <a:solidFill>
                  <a:schemeClr val="tx1"/>
                </a:solidFill>
                <a:effectLst/>
                <a:latin typeface="Verdana" panose="020B0604030504040204" pitchFamily="34" charset="0"/>
              </a:rPr>
              <a:t>Scheme</a:t>
            </a:r>
            <a:r>
              <a:rPr lang="en-US" sz="2400" b="0" i="0" dirty="0">
                <a:solidFill>
                  <a:schemeClr val="tx1"/>
                </a:solidFill>
                <a:effectLst/>
                <a:latin typeface="Verdana" panose="020B0604030504040204" pitchFamily="34" charset="0"/>
              </a:rPr>
              <a:t> aims to prohibit the human trafficking of women and children. It was launched in 2007. This Scheme was implemented by the </a:t>
            </a:r>
            <a:r>
              <a:rPr lang="en-US" sz="2400" b="0" i="0" u="none" strike="noStrike" dirty="0">
                <a:solidFill>
                  <a:schemeClr val="tx1"/>
                </a:solidFill>
                <a:effectLst/>
                <a:latin typeface="Verdana" panose="020B0604030504040204" pitchFamily="34" charset="0"/>
              </a:rPr>
              <a:t>Ministry of Women and Child Welfare Development</a:t>
            </a:r>
            <a:r>
              <a:rPr lang="en-US" sz="2400" b="0" i="0" dirty="0">
                <a:solidFill>
                  <a:schemeClr val="tx1"/>
                </a:solidFill>
                <a:effectLst/>
                <a:latin typeface="Verdana" panose="020B0604030504040204" pitchFamily="34" charset="0"/>
              </a:rPr>
              <a:t>. Some of its objectives include:</a:t>
            </a:r>
          </a:p>
          <a:p>
            <a:pPr marL="0" indent="0">
              <a:buNone/>
            </a:pPr>
            <a:endParaRPr lang="en-US" sz="2400" dirty="0">
              <a:solidFill>
                <a:schemeClr val="tx1"/>
              </a:solidFill>
              <a:latin typeface="Verdana" panose="020B0604030504040204" pitchFamily="34" charset="0"/>
            </a:endParaRPr>
          </a:p>
          <a:p>
            <a:pPr algn="l">
              <a:buFont typeface="Arial" panose="020B0604020202020204" pitchFamily="34" charset="0"/>
              <a:buChar char="•"/>
            </a:pPr>
            <a:r>
              <a:rPr lang="en-US" sz="2400" b="0" i="0" dirty="0">
                <a:solidFill>
                  <a:schemeClr val="tx1"/>
                </a:solidFill>
                <a:effectLst/>
                <a:latin typeface="Verdana" panose="020B0604030504040204" pitchFamily="34" charset="0"/>
              </a:rPr>
              <a:t>Preventing trafficking and sexual exploitation of women and children.</a:t>
            </a:r>
          </a:p>
          <a:p>
            <a:pPr algn="l">
              <a:buFont typeface="Arial" panose="020B0604020202020204" pitchFamily="34" charset="0"/>
              <a:buChar char="•"/>
            </a:pPr>
            <a:r>
              <a:rPr lang="en-US" sz="2400" b="0" i="0" dirty="0">
                <a:solidFill>
                  <a:schemeClr val="tx1"/>
                </a:solidFill>
                <a:effectLst/>
                <a:latin typeface="Verdana" panose="020B0604030504040204" pitchFamily="34" charset="0"/>
              </a:rPr>
              <a:t>Rescuing victims and taking care of them.</a:t>
            </a:r>
          </a:p>
          <a:p>
            <a:pPr algn="l">
              <a:buFont typeface="Arial" panose="020B0604020202020204" pitchFamily="34" charset="0"/>
              <a:buChar char="•"/>
            </a:pPr>
            <a:r>
              <a:rPr lang="en-US" sz="2400" b="0" i="0" dirty="0">
                <a:solidFill>
                  <a:schemeClr val="tx1"/>
                </a:solidFill>
                <a:effectLst/>
                <a:latin typeface="Verdana" panose="020B0604030504040204" pitchFamily="34" charset="0"/>
              </a:rPr>
              <a:t>Providing rehabilitation services and other amenities like food, shelter, clothing, medical services, etc.</a:t>
            </a:r>
          </a:p>
          <a:p>
            <a:pPr marL="0" indent="0">
              <a:buNone/>
            </a:pPr>
            <a:endParaRPr lang="en-IN" sz="2400" dirty="0">
              <a:solidFill>
                <a:schemeClr val="tx1"/>
              </a:solidFill>
            </a:endParaRPr>
          </a:p>
        </p:txBody>
      </p:sp>
    </p:spTree>
    <p:extLst>
      <p:ext uri="{BB962C8B-B14F-4D97-AF65-F5344CB8AC3E}">
        <p14:creationId xmlns:p14="http://schemas.microsoft.com/office/powerpoint/2010/main" val="3201974544"/>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447A8-7E5E-465D-9328-A4468C3C8BBB}"/>
              </a:ext>
            </a:extLst>
          </p:cNvPr>
          <p:cNvSpPr>
            <a:spLocks noGrp="1"/>
          </p:cNvSpPr>
          <p:nvPr>
            <p:ph type="title"/>
          </p:nvPr>
        </p:nvSpPr>
        <p:spPr>
          <a:xfrm>
            <a:off x="2231136" y="428767"/>
            <a:ext cx="7729728" cy="1188720"/>
          </a:xfrm>
        </p:spPr>
        <p:txBody>
          <a:bodyPr>
            <a:normAutofit fontScale="90000"/>
          </a:bodyPr>
          <a:lstStyle/>
          <a:p>
            <a:br>
              <a:rPr lang="en-US" b="0" i="0" dirty="0">
                <a:solidFill>
                  <a:schemeClr val="accent2"/>
                </a:solidFill>
                <a:effectLst/>
                <a:latin typeface="roboto" panose="020B0604020202020204" pitchFamily="2" charset="0"/>
              </a:rPr>
            </a:br>
            <a:r>
              <a:rPr lang="en-US" b="0" i="0" dirty="0">
                <a:solidFill>
                  <a:schemeClr val="accent2"/>
                </a:solidFill>
                <a:effectLst/>
                <a:latin typeface="roboto" panose="020B0604020202020204" pitchFamily="2" charset="0"/>
              </a:rPr>
              <a:t>Case laws where rights of women reigned supreme</a:t>
            </a:r>
            <a:br>
              <a:rPr lang="en-US" b="0" i="0" dirty="0">
                <a:solidFill>
                  <a:schemeClr val="accent2"/>
                </a:solidFill>
                <a:effectLst/>
                <a:latin typeface="roboto" panose="020B0604020202020204" pitchFamily="2" charset="0"/>
              </a:rPr>
            </a:br>
            <a:endParaRPr lang="en-IN" dirty="0">
              <a:solidFill>
                <a:schemeClr val="accent2"/>
              </a:solidFill>
            </a:endParaRPr>
          </a:p>
        </p:txBody>
      </p:sp>
      <p:sp>
        <p:nvSpPr>
          <p:cNvPr id="3" name="Content Placeholder 2">
            <a:extLst>
              <a:ext uri="{FF2B5EF4-FFF2-40B4-BE49-F238E27FC236}">
                <a16:creationId xmlns:a16="http://schemas.microsoft.com/office/drawing/2014/main" id="{012BBD7D-2142-4E06-B49E-9AD1FB0AA324}"/>
              </a:ext>
            </a:extLst>
          </p:cNvPr>
          <p:cNvSpPr>
            <a:spLocks noGrp="1"/>
          </p:cNvSpPr>
          <p:nvPr>
            <p:ph idx="1"/>
          </p:nvPr>
        </p:nvSpPr>
        <p:spPr>
          <a:xfrm>
            <a:off x="417621" y="3132616"/>
            <a:ext cx="11600597" cy="2702257"/>
          </a:xfrm>
        </p:spPr>
        <p:txBody>
          <a:bodyPr>
            <a:normAutofit/>
          </a:bodyPr>
          <a:lstStyle/>
          <a:p>
            <a:pPr marL="0" indent="0">
              <a:buNone/>
            </a:pPr>
            <a:r>
              <a:rPr lang="en-US" sz="2400" b="0" i="0" dirty="0">
                <a:solidFill>
                  <a:srgbClr val="222222"/>
                </a:solidFill>
                <a:effectLst/>
                <a:latin typeface="Verdana" panose="020B0604030504040204" pitchFamily="34" charset="0"/>
              </a:rPr>
              <a:t>The epitome of justice in India, the Supreme Court has been crucial in providing women with their rights.</a:t>
            </a:r>
          </a:p>
          <a:p>
            <a:pPr marL="0" indent="0">
              <a:buNone/>
            </a:pPr>
            <a:endParaRPr lang="en-US" sz="2400" dirty="0">
              <a:solidFill>
                <a:srgbClr val="222222"/>
              </a:solidFill>
              <a:latin typeface="Verdana" panose="020B0604030504040204" pitchFamily="34" charset="0"/>
            </a:endParaRPr>
          </a:p>
          <a:p>
            <a:pPr marL="0" indent="0">
              <a:buNone/>
            </a:pPr>
            <a:r>
              <a:rPr lang="en-US" sz="2400" dirty="0">
                <a:solidFill>
                  <a:srgbClr val="222222"/>
                </a:solidFill>
                <a:latin typeface="Verdana" panose="020B0604030504040204" pitchFamily="34" charset="0"/>
              </a:rPr>
              <a:t>Let’s discuss some of those case laws.</a:t>
            </a:r>
            <a:endParaRPr lang="en-IN" sz="2400" dirty="0"/>
          </a:p>
        </p:txBody>
      </p:sp>
    </p:spTree>
    <p:extLst>
      <p:ext uri="{BB962C8B-B14F-4D97-AF65-F5344CB8AC3E}">
        <p14:creationId xmlns:p14="http://schemas.microsoft.com/office/powerpoint/2010/main" val="2761075270"/>
      </p:ext>
    </p:extLst>
  </p:cSld>
  <p:clrMapOvr>
    <a:masterClrMapping/>
  </p:clrMapOvr>
  <p:transition spd="med">
    <p:pull/>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52EBC2-1641-42E0-9F22-20C3928AA31F}"/>
              </a:ext>
            </a:extLst>
          </p:cNvPr>
          <p:cNvSpPr>
            <a:spLocks noGrp="1"/>
          </p:cNvSpPr>
          <p:nvPr>
            <p:ph type="title"/>
          </p:nvPr>
        </p:nvSpPr>
        <p:spPr>
          <a:xfrm>
            <a:off x="2414380" y="612043"/>
            <a:ext cx="7363240" cy="836812"/>
          </a:xfrm>
        </p:spPr>
        <p:txBody>
          <a:bodyPr>
            <a:normAutofit fontScale="90000"/>
          </a:bodyPr>
          <a:lstStyle/>
          <a:p>
            <a:br>
              <a:rPr lang="fi-FI" b="0" i="0" dirty="0">
                <a:solidFill>
                  <a:schemeClr val="accent2"/>
                </a:solidFill>
                <a:effectLst/>
                <a:latin typeface="roboto" panose="020B0604020202020204" pitchFamily="2" charset="0"/>
              </a:rPr>
            </a:br>
            <a:r>
              <a:rPr lang="fi-FI" b="0" i="0" dirty="0">
                <a:solidFill>
                  <a:schemeClr val="accent2"/>
                </a:solidFill>
                <a:effectLst/>
                <a:latin typeface="roboto" panose="020B0604020202020204" pitchFamily="2" charset="0"/>
              </a:rPr>
              <a:t>Vineeta Sharma v. Rakesh Sharma (2020)</a:t>
            </a:r>
            <a:br>
              <a:rPr lang="fi-FI" b="0" i="0" dirty="0">
                <a:solidFill>
                  <a:srgbClr val="111111"/>
                </a:solidFill>
                <a:effectLst/>
                <a:latin typeface="roboto" panose="020B0604020202020204" pitchFamily="2" charset="0"/>
              </a:rPr>
            </a:br>
            <a:endParaRPr lang="en-IN" dirty="0"/>
          </a:p>
        </p:txBody>
      </p:sp>
      <p:sp>
        <p:nvSpPr>
          <p:cNvPr id="3" name="Content Placeholder 2">
            <a:extLst>
              <a:ext uri="{FF2B5EF4-FFF2-40B4-BE49-F238E27FC236}">
                <a16:creationId xmlns:a16="http://schemas.microsoft.com/office/drawing/2014/main" id="{BE43B40F-8140-4041-B081-DDCA6AB03398}"/>
              </a:ext>
            </a:extLst>
          </p:cNvPr>
          <p:cNvSpPr>
            <a:spLocks noGrp="1"/>
          </p:cNvSpPr>
          <p:nvPr>
            <p:ph idx="1"/>
          </p:nvPr>
        </p:nvSpPr>
        <p:spPr>
          <a:xfrm>
            <a:off x="343469" y="2634018"/>
            <a:ext cx="11505062" cy="3029803"/>
          </a:xfrm>
        </p:spPr>
        <p:txBody>
          <a:bodyPr>
            <a:normAutofit/>
          </a:bodyPr>
          <a:lstStyle/>
          <a:p>
            <a:pPr marL="0" indent="0">
              <a:buNone/>
            </a:pPr>
            <a:r>
              <a:rPr lang="en-US" sz="2400" b="0" i="0" dirty="0">
                <a:solidFill>
                  <a:srgbClr val="222222"/>
                </a:solidFill>
                <a:effectLst/>
                <a:latin typeface="Verdana" panose="020B0604030504040204" pitchFamily="34" charset="0"/>
              </a:rPr>
              <a:t>In this </a:t>
            </a:r>
            <a:r>
              <a:rPr lang="en-US" sz="2400" b="0" i="0" u="none" strike="noStrike" dirty="0">
                <a:solidFill>
                  <a:schemeClr val="tx1">
                    <a:lumMod val="95000"/>
                    <a:lumOff val="5000"/>
                  </a:schemeClr>
                </a:solidFill>
                <a:effectLst/>
                <a:latin typeface="Verdana" panose="020B0604030504040204" pitchFamily="34" charset="0"/>
              </a:rPr>
              <a:t>case</a:t>
            </a:r>
            <a:r>
              <a:rPr lang="en-US" sz="2400" b="0" i="0" u="none" strike="noStrike" dirty="0">
                <a:solidFill>
                  <a:srgbClr val="4DB2EC"/>
                </a:solidFill>
                <a:effectLst/>
                <a:latin typeface="Verdana" panose="020B0604030504040204" pitchFamily="34" charset="0"/>
              </a:rPr>
              <a:t>,</a:t>
            </a:r>
            <a:r>
              <a:rPr lang="en-US" sz="2400" b="0" i="0" dirty="0">
                <a:solidFill>
                  <a:srgbClr val="222222"/>
                </a:solidFill>
                <a:effectLst/>
                <a:latin typeface="Verdana" panose="020B0604030504040204" pitchFamily="34" charset="0"/>
              </a:rPr>
              <a:t> the Supreme Court ensured that the rights of women in the Hindu Undivided Family are protected. The Court held that the daughters in a Hindu undivided family shall have equal coparcenary rights by virtue of their birth. This is irrespective of the fact that the daughters were born before the </a:t>
            </a:r>
            <a:r>
              <a:rPr lang="en-US" sz="2400" b="0" i="0" u="none" strike="noStrike" dirty="0">
                <a:solidFill>
                  <a:schemeClr val="tx1">
                    <a:lumMod val="95000"/>
                    <a:lumOff val="5000"/>
                  </a:schemeClr>
                </a:solidFill>
                <a:effectLst/>
                <a:latin typeface="Verdana" panose="020B0604030504040204" pitchFamily="34" charset="0"/>
              </a:rPr>
              <a:t>Hindu Succession Act Amendment in 2005.</a:t>
            </a:r>
            <a:endParaRPr lang="en-IN" sz="2400" dirty="0">
              <a:solidFill>
                <a:schemeClr val="tx1">
                  <a:lumMod val="95000"/>
                  <a:lumOff val="5000"/>
                </a:schemeClr>
              </a:solidFill>
            </a:endParaRPr>
          </a:p>
        </p:txBody>
      </p:sp>
    </p:spTree>
    <p:extLst>
      <p:ext uri="{BB962C8B-B14F-4D97-AF65-F5344CB8AC3E}">
        <p14:creationId xmlns:p14="http://schemas.microsoft.com/office/powerpoint/2010/main" val="440253220"/>
      </p:ext>
    </p:extLst>
  </p:cSld>
  <p:clrMapOvr>
    <a:masterClrMapping/>
  </p:clrMapOvr>
  <p:transition spd="med">
    <p:pull/>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93A607-0789-4EC2-96A8-5878F91FAA66}"/>
              </a:ext>
            </a:extLst>
          </p:cNvPr>
          <p:cNvSpPr>
            <a:spLocks noGrp="1"/>
          </p:cNvSpPr>
          <p:nvPr>
            <p:ph type="title"/>
          </p:nvPr>
        </p:nvSpPr>
        <p:spPr>
          <a:xfrm>
            <a:off x="2284726" y="1196704"/>
            <a:ext cx="7622548" cy="850460"/>
          </a:xfrm>
        </p:spPr>
        <p:txBody>
          <a:bodyPr>
            <a:normAutofit fontScale="90000"/>
          </a:bodyPr>
          <a:lstStyle/>
          <a:p>
            <a:br>
              <a:rPr lang="en-US" b="0" i="0" dirty="0">
                <a:solidFill>
                  <a:schemeClr val="accent2"/>
                </a:solidFill>
                <a:effectLst/>
                <a:latin typeface="roboto" panose="020B0604020202020204" pitchFamily="2" charset="0"/>
              </a:rPr>
            </a:br>
            <a:r>
              <a:rPr lang="en-US" b="0" i="0" dirty="0">
                <a:solidFill>
                  <a:schemeClr val="accent2"/>
                </a:solidFill>
                <a:effectLst/>
                <a:latin typeface="roboto" panose="020B0604020202020204" pitchFamily="2" charset="0"/>
              </a:rPr>
              <a:t>Shayara Bano v. Union of India (2017)</a:t>
            </a:r>
            <a:br>
              <a:rPr lang="en-US" b="0" i="0" dirty="0">
                <a:solidFill>
                  <a:schemeClr val="accent2"/>
                </a:solidFill>
                <a:effectLst/>
                <a:latin typeface="roboto" panose="020B0604020202020204" pitchFamily="2" charset="0"/>
              </a:rPr>
            </a:br>
            <a:endParaRPr lang="en-IN" dirty="0">
              <a:solidFill>
                <a:schemeClr val="accent2"/>
              </a:solidFill>
            </a:endParaRPr>
          </a:p>
        </p:txBody>
      </p:sp>
      <p:sp>
        <p:nvSpPr>
          <p:cNvPr id="3" name="Content Placeholder 2">
            <a:extLst>
              <a:ext uri="{FF2B5EF4-FFF2-40B4-BE49-F238E27FC236}">
                <a16:creationId xmlns:a16="http://schemas.microsoft.com/office/drawing/2014/main" id="{0AFCCF7E-7E79-4BBB-9B76-243C2C778B70}"/>
              </a:ext>
            </a:extLst>
          </p:cNvPr>
          <p:cNvSpPr>
            <a:spLocks noGrp="1"/>
          </p:cNvSpPr>
          <p:nvPr>
            <p:ph idx="1"/>
          </p:nvPr>
        </p:nvSpPr>
        <p:spPr>
          <a:xfrm>
            <a:off x="395785" y="2825088"/>
            <a:ext cx="11682483" cy="2715904"/>
          </a:xfrm>
        </p:spPr>
        <p:txBody>
          <a:bodyPr>
            <a:normAutofit/>
          </a:bodyPr>
          <a:lstStyle/>
          <a:p>
            <a:pPr marL="0" indent="0">
              <a:buNone/>
            </a:pPr>
            <a:r>
              <a:rPr lang="en-US" sz="2400" b="0" i="0" dirty="0">
                <a:solidFill>
                  <a:srgbClr val="222222"/>
                </a:solidFill>
                <a:effectLst/>
                <a:latin typeface="Verdana" panose="020B0604030504040204" pitchFamily="34" charset="0"/>
              </a:rPr>
              <a:t>In this</a:t>
            </a:r>
            <a:r>
              <a:rPr lang="en-US" sz="2400" b="0" i="0" u="none" strike="noStrike" dirty="0">
                <a:solidFill>
                  <a:srgbClr val="4DB2EC"/>
                </a:solidFill>
                <a:effectLst/>
                <a:latin typeface="Verdana" panose="020B0604030504040204" pitchFamily="34" charset="0"/>
              </a:rPr>
              <a:t> </a:t>
            </a:r>
            <a:r>
              <a:rPr lang="en-US" sz="2400" b="0" i="0" u="none" strike="noStrike" dirty="0">
                <a:solidFill>
                  <a:schemeClr val="tx1">
                    <a:lumMod val="95000"/>
                    <a:lumOff val="5000"/>
                  </a:schemeClr>
                </a:solidFill>
                <a:effectLst/>
                <a:latin typeface="Verdana" panose="020B0604030504040204" pitchFamily="34" charset="0"/>
              </a:rPr>
              <a:t>case</a:t>
            </a:r>
            <a:r>
              <a:rPr lang="en-US" sz="2400" dirty="0">
                <a:solidFill>
                  <a:srgbClr val="4DB2EC"/>
                </a:solidFill>
                <a:latin typeface="Verdana" panose="020B0604030504040204" pitchFamily="34" charset="0"/>
              </a:rPr>
              <a:t>,</a:t>
            </a:r>
            <a:r>
              <a:rPr lang="en-US" sz="2400" b="0" i="0" u="none" strike="noStrike" dirty="0">
                <a:solidFill>
                  <a:srgbClr val="4DB2EC"/>
                </a:solidFill>
                <a:effectLst/>
                <a:latin typeface="Verdana" panose="020B0604030504040204" pitchFamily="34" charset="0"/>
              </a:rPr>
              <a:t> </a:t>
            </a:r>
            <a:r>
              <a:rPr lang="en-US" sz="2400" b="0" i="0" dirty="0">
                <a:solidFill>
                  <a:srgbClr val="222222"/>
                </a:solidFill>
                <a:effectLst/>
                <a:latin typeface="Verdana" panose="020B0604030504040204" pitchFamily="34" charset="0"/>
              </a:rPr>
              <a:t>the Court held that the practice of instant Triple Talaq is against the sentiments of the Holy Quran. This led to the</a:t>
            </a:r>
            <a:r>
              <a:rPr lang="en-US" sz="2400" b="0" i="0" u="none" strike="noStrike" dirty="0">
                <a:solidFill>
                  <a:srgbClr val="4DB2EC"/>
                </a:solidFill>
                <a:effectLst/>
                <a:latin typeface="Verdana" panose="020B0604030504040204" pitchFamily="34" charset="0"/>
              </a:rPr>
              <a:t> </a:t>
            </a:r>
            <a:r>
              <a:rPr lang="en-US" sz="2400" b="0" i="0" u="none" strike="noStrike" dirty="0">
                <a:solidFill>
                  <a:schemeClr val="tx1">
                    <a:lumMod val="95000"/>
                    <a:lumOff val="5000"/>
                  </a:schemeClr>
                </a:solidFill>
                <a:effectLst/>
                <a:latin typeface="Verdana" panose="020B0604030504040204" pitchFamily="34" charset="0"/>
              </a:rPr>
              <a:t>Muslim Women Protection of Rights of Marriage Act, 2019</a:t>
            </a:r>
            <a:r>
              <a:rPr lang="en-US" sz="2400" b="0" i="0" dirty="0">
                <a:solidFill>
                  <a:srgbClr val="222222"/>
                </a:solidFill>
                <a:effectLst/>
                <a:latin typeface="Verdana" panose="020B0604030504040204" pitchFamily="34" charset="0"/>
              </a:rPr>
              <a:t>. According to this act, any Muslim husband who pronounces Triple Talaq to his wife shall be punished with imprisonment which may extend to three years.</a:t>
            </a:r>
            <a:endParaRPr lang="en-IN" sz="2400" dirty="0"/>
          </a:p>
        </p:txBody>
      </p:sp>
    </p:spTree>
    <p:extLst>
      <p:ext uri="{BB962C8B-B14F-4D97-AF65-F5344CB8AC3E}">
        <p14:creationId xmlns:p14="http://schemas.microsoft.com/office/powerpoint/2010/main" val="2785225248"/>
      </p:ext>
    </p:extLst>
  </p:cSld>
  <p:clrMapOvr>
    <a:masterClrMapping/>
  </p:clrMapOvr>
  <p:transition spd="med">
    <p:pull/>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0CE324-8699-47A0-BAE1-489B331CE006}"/>
              </a:ext>
            </a:extLst>
          </p:cNvPr>
          <p:cNvSpPr>
            <a:spLocks noGrp="1"/>
          </p:cNvSpPr>
          <p:nvPr>
            <p:ph type="title"/>
          </p:nvPr>
        </p:nvSpPr>
        <p:spPr>
          <a:xfrm>
            <a:off x="2231136" y="511790"/>
            <a:ext cx="7729728" cy="1188720"/>
          </a:xfrm>
        </p:spPr>
        <p:txBody>
          <a:bodyPr>
            <a:normAutofit fontScale="90000"/>
          </a:bodyPr>
          <a:lstStyle/>
          <a:p>
            <a:br>
              <a:rPr lang="en-US" b="0" i="0" dirty="0">
                <a:solidFill>
                  <a:schemeClr val="accent2"/>
                </a:solidFill>
                <a:effectLst/>
                <a:latin typeface="roboto" panose="020B0604020202020204" pitchFamily="2" charset="0"/>
              </a:rPr>
            </a:br>
            <a:r>
              <a:rPr lang="en-US" b="0" i="0" dirty="0">
                <a:solidFill>
                  <a:schemeClr val="accent2"/>
                </a:solidFill>
                <a:effectLst/>
                <a:latin typeface="roboto" panose="020B0604020202020204" pitchFamily="2" charset="0"/>
              </a:rPr>
              <a:t>The Secretary, Ministry of Defence v. Babita Puniya (2020)</a:t>
            </a:r>
            <a:br>
              <a:rPr lang="en-US" b="0" i="0" dirty="0">
                <a:solidFill>
                  <a:schemeClr val="accent2"/>
                </a:solidFill>
                <a:effectLst/>
                <a:latin typeface="roboto" panose="020B0604020202020204" pitchFamily="2" charset="0"/>
              </a:rPr>
            </a:br>
            <a:endParaRPr lang="en-IN" dirty="0">
              <a:solidFill>
                <a:schemeClr val="accent2"/>
              </a:solidFill>
            </a:endParaRPr>
          </a:p>
        </p:txBody>
      </p:sp>
      <p:sp>
        <p:nvSpPr>
          <p:cNvPr id="3" name="Content Placeholder 2">
            <a:extLst>
              <a:ext uri="{FF2B5EF4-FFF2-40B4-BE49-F238E27FC236}">
                <a16:creationId xmlns:a16="http://schemas.microsoft.com/office/drawing/2014/main" id="{3A941A1C-4D2F-4064-A0C0-E34D6CFAA01F}"/>
              </a:ext>
            </a:extLst>
          </p:cNvPr>
          <p:cNvSpPr>
            <a:spLocks noGrp="1"/>
          </p:cNvSpPr>
          <p:nvPr>
            <p:ph idx="1"/>
          </p:nvPr>
        </p:nvSpPr>
        <p:spPr>
          <a:xfrm>
            <a:off x="220639" y="3001143"/>
            <a:ext cx="11750722" cy="2156347"/>
          </a:xfrm>
        </p:spPr>
        <p:txBody>
          <a:bodyPr>
            <a:normAutofit/>
          </a:bodyPr>
          <a:lstStyle/>
          <a:p>
            <a:pPr marL="0" indent="0">
              <a:buNone/>
            </a:pPr>
            <a:r>
              <a:rPr lang="en-US" sz="2400" b="0" i="0" dirty="0">
                <a:solidFill>
                  <a:srgbClr val="222222"/>
                </a:solidFill>
                <a:effectLst/>
                <a:latin typeface="Verdana" panose="020B0604030504040204" pitchFamily="34" charset="0"/>
              </a:rPr>
              <a:t>In this </a:t>
            </a:r>
            <a:r>
              <a:rPr lang="en-US" sz="2400" b="0" i="0" u="none" strike="noStrike" dirty="0">
                <a:solidFill>
                  <a:schemeClr val="bg2">
                    <a:lumMod val="10000"/>
                  </a:schemeClr>
                </a:solidFill>
                <a:effectLst/>
                <a:latin typeface="Verdana" panose="020B0604030504040204" pitchFamily="34" charset="0"/>
              </a:rPr>
              <a:t>case</a:t>
            </a:r>
            <a:r>
              <a:rPr lang="en-US" sz="2400" b="0" i="0" dirty="0">
                <a:solidFill>
                  <a:srgbClr val="222222"/>
                </a:solidFill>
                <a:effectLst/>
                <a:latin typeface="Verdana" panose="020B0604030504040204" pitchFamily="34" charset="0"/>
              </a:rPr>
              <a:t>, the Supreme Court granted a permanent commission to the women in the Indian Armed Forces. The women now are eligible for ranks, benefits, pension, and other schemes in the forces which are given to the male officers.</a:t>
            </a:r>
            <a:endParaRPr lang="en-IN" sz="2400" dirty="0"/>
          </a:p>
        </p:txBody>
      </p:sp>
    </p:spTree>
    <p:extLst>
      <p:ext uri="{BB962C8B-B14F-4D97-AF65-F5344CB8AC3E}">
        <p14:creationId xmlns:p14="http://schemas.microsoft.com/office/powerpoint/2010/main" val="2428213670"/>
      </p:ext>
    </p:extLst>
  </p:cSld>
  <p:clrMapOvr>
    <a:masterClrMapping/>
  </p:clrMapOvr>
  <p:transition spd="med">
    <p:pull/>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3C53F88-ED10-4501-B84F-AE48D754EF1E}"/>
              </a:ext>
            </a:extLst>
          </p:cNvPr>
          <p:cNvSpPr>
            <a:spLocks noGrp="1"/>
          </p:cNvSpPr>
          <p:nvPr>
            <p:ph type="title"/>
          </p:nvPr>
        </p:nvSpPr>
        <p:spPr>
          <a:xfrm>
            <a:off x="3588087" y="376695"/>
            <a:ext cx="5015825" cy="741278"/>
          </a:xfrm>
        </p:spPr>
        <p:txBody>
          <a:bodyPr>
            <a:normAutofit fontScale="90000"/>
          </a:bodyPr>
          <a:lstStyle/>
          <a:p>
            <a:br>
              <a:rPr lang="en-IN" b="0" i="0" dirty="0">
                <a:solidFill>
                  <a:srgbClr val="111111"/>
                </a:solidFill>
                <a:effectLst/>
                <a:latin typeface="roboto" panose="020B0604020202020204" pitchFamily="2" charset="0"/>
              </a:rPr>
            </a:br>
            <a:r>
              <a:rPr lang="en-IN" b="0" i="0" dirty="0">
                <a:solidFill>
                  <a:schemeClr val="accent2"/>
                </a:solidFill>
                <a:effectLst/>
                <a:latin typeface="roboto" panose="020B0604020202020204" pitchFamily="2" charset="0"/>
              </a:rPr>
              <a:t>A few suggestions</a:t>
            </a:r>
            <a:br>
              <a:rPr lang="en-IN" b="0" i="0" dirty="0">
                <a:solidFill>
                  <a:srgbClr val="111111"/>
                </a:solidFill>
                <a:effectLst/>
                <a:latin typeface="roboto" panose="020B0604020202020204" pitchFamily="2" charset="0"/>
              </a:rPr>
            </a:br>
            <a:endParaRPr lang="en-IN" dirty="0"/>
          </a:p>
        </p:txBody>
      </p:sp>
      <p:sp>
        <p:nvSpPr>
          <p:cNvPr id="3" name="Content Placeholder 2">
            <a:extLst>
              <a:ext uri="{FF2B5EF4-FFF2-40B4-BE49-F238E27FC236}">
                <a16:creationId xmlns:a16="http://schemas.microsoft.com/office/drawing/2014/main" id="{DBE37CCB-8C64-4EE8-B048-6F94607D0AE7}"/>
              </a:ext>
            </a:extLst>
          </p:cNvPr>
          <p:cNvSpPr>
            <a:spLocks noGrp="1"/>
          </p:cNvSpPr>
          <p:nvPr>
            <p:ph idx="1"/>
          </p:nvPr>
        </p:nvSpPr>
        <p:spPr>
          <a:xfrm>
            <a:off x="204715" y="1460310"/>
            <a:ext cx="11764371" cy="5020995"/>
          </a:xfrm>
        </p:spPr>
        <p:txBody>
          <a:bodyPr>
            <a:normAutofit/>
          </a:bodyPr>
          <a:lstStyle/>
          <a:p>
            <a:pPr marL="0" indent="0">
              <a:buNone/>
            </a:pPr>
            <a:r>
              <a:rPr lang="en-US" sz="2000" b="0" i="0" dirty="0">
                <a:solidFill>
                  <a:schemeClr val="tx1"/>
                </a:solidFill>
                <a:effectLst/>
                <a:latin typeface="Verdana" panose="020B0604030504040204" pitchFamily="34" charset="0"/>
              </a:rPr>
              <a:t>The following are few suggestions which can be adopted to help women prosper more than they already have:</a:t>
            </a:r>
          </a:p>
          <a:p>
            <a:pPr marL="0" indent="0">
              <a:buNone/>
            </a:pPr>
            <a:endParaRPr lang="en-US" sz="2000" dirty="0">
              <a:solidFill>
                <a:schemeClr val="tx1"/>
              </a:solidFill>
              <a:latin typeface="Verdana" panose="020B0604030504040204" pitchFamily="34" charset="0"/>
            </a:endParaRPr>
          </a:p>
          <a:p>
            <a:pPr algn="l">
              <a:buFont typeface="Arial" panose="020B0604020202020204" pitchFamily="34" charset="0"/>
              <a:buChar char="•"/>
            </a:pPr>
            <a:r>
              <a:rPr lang="en-US" sz="2000" b="0" i="0" dirty="0">
                <a:solidFill>
                  <a:schemeClr val="tx1"/>
                </a:solidFill>
                <a:effectLst/>
                <a:latin typeface="Verdana" panose="020B0604030504040204" pitchFamily="34" charset="0"/>
              </a:rPr>
              <a:t>The laws and schemes which are implemented for women empowerment, do not reach the majority of women. Most women are not aware of these laws. Hence, proper awareness and promotion of these laws are very important.</a:t>
            </a:r>
          </a:p>
          <a:p>
            <a:pPr algn="l">
              <a:buFont typeface="Arial" panose="020B0604020202020204" pitchFamily="34" charset="0"/>
              <a:buChar char="•"/>
            </a:pPr>
            <a:r>
              <a:rPr lang="en-US" sz="2000" b="0" i="0" dirty="0">
                <a:solidFill>
                  <a:schemeClr val="tx1"/>
                </a:solidFill>
                <a:effectLst/>
                <a:latin typeface="Verdana" panose="020B0604030504040204" pitchFamily="34" charset="0"/>
              </a:rPr>
              <a:t>Women these days cannot openly go and talk about women-centric issues. This is usually seen in the rural and backward areas of society. Hence, a safe environment must be created, where women can come together and talk about women-centric issues and help each other.</a:t>
            </a:r>
          </a:p>
          <a:p>
            <a:pPr algn="l">
              <a:buFont typeface="Arial" panose="020B0604020202020204" pitchFamily="34" charset="0"/>
              <a:buChar char="•"/>
            </a:pPr>
            <a:r>
              <a:rPr lang="en-US" sz="2000" b="0" i="0" dirty="0">
                <a:solidFill>
                  <a:schemeClr val="tx1"/>
                </a:solidFill>
                <a:effectLst/>
                <a:latin typeface="Verdana" panose="020B0604030504040204" pitchFamily="34" charset="0"/>
              </a:rPr>
              <a:t>The majority of women in India are illiterate. This makes women vulnerable and things get very difficult. Hence education should be made compulsory for every female in the country. Basic reading and writing material should also be provided to those women who cannot afford to buy.</a:t>
            </a:r>
          </a:p>
          <a:p>
            <a:pPr marL="0" indent="0">
              <a:buNone/>
            </a:pPr>
            <a:endParaRPr lang="en-IN" sz="2000" dirty="0">
              <a:solidFill>
                <a:schemeClr val="tx1"/>
              </a:solidFill>
            </a:endParaRPr>
          </a:p>
        </p:txBody>
      </p:sp>
    </p:spTree>
    <p:extLst>
      <p:ext uri="{BB962C8B-B14F-4D97-AF65-F5344CB8AC3E}">
        <p14:creationId xmlns:p14="http://schemas.microsoft.com/office/powerpoint/2010/main" val="1111629040"/>
      </p:ext>
    </p:extLst>
  </p:cSld>
  <p:clrMapOvr>
    <a:masterClrMapping/>
  </p:clrMapOvr>
  <p:transition spd="med">
    <p:pull/>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CFA4B1-3D14-481D-BEDF-EBD56C21C0D9}"/>
              </a:ext>
            </a:extLst>
          </p:cNvPr>
          <p:cNvSpPr>
            <a:spLocks noGrp="1"/>
          </p:cNvSpPr>
          <p:nvPr>
            <p:ph type="title"/>
          </p:nvPr>
        </p:nvSpPr>
        <p:spPr>
          <a:xfrm>
            <a:off x="4240905" y="841863"/>
            <a:ext cx="3514571" cy="618448"/>
          </a:xfrm>
        </p:spPr>
        <p:txBody>
          <a:bodyPr>
            <a:normAutofit fontScale="90000"/>
          </a:bodyPr>
          <a:lstStyle/>
          <a:p>
            <a:br>
              <a:rPr lang="en-IN" b="0" i="0" dirty="0">
                <a:solidFill>
                  <a:schemeClr val="accent2"/>
                </a:solidFill>
                <a:effectLst/>
                <a:latin typeface="roboto" panose="020B0604020202020204" pitchFamily="2" charset="0"/>
              </a:rPr>
            </a:br>
            <a:r>
              <a:rPr lang="en-IN" b="0" i="0" dirty="0">
                <a:solidFill>
                  <a:schemeClr val="accent2"/>
                </a:solidFill>
                <a:effectLst/>
                <a:latin typeface="roboto" panose="020B0604020202020204" pitchFamily="2" charset="0"/>
              </a:rPr>
              <a:t>Conclusion</a:t>
            </a:r>
            <a:br>
              <a:rPr lang="en-IN" b="0" i="0" dirty="0">
                <a:solidFill>
                  <a:schemeClr val="accent2"/>
                </a:solidFill>
                <a:effectLst/>
                <a:latin typeface="roboto" panose="020B0604020202020204" pitchFamily="2" charset="0"/>
              </a:rPr>
            </a:br>
            <a:endParaRPr lang="en-IN" dirty="0">
              <a:solidFill>
                <a:schemeClr val="accent2"/>
              </a:solidFill>
            </a:endParaRPr>
          </a:p>
        </p:txBody>
      </p:sp>
      <p:sp>
        <p:nvSpPr>
          <p:cNvPr id="3" name="Content Placeholder 2">
            <a:extLst>
              <a:ext uri="{FF2B5EF4-FFF2-40B4-BE49-F238E27FC236}">
                <a16:creationId xmlns:a16="http://schemas.microsoft.com/office/drawing/2014/main" id="{BD77F2FC-104D-46DB-A97A-02ACDC6497E3}"/>
              </a:ext>
            </a:extLst>
          </p:cNvPr>
          <p:cNvSpPr>
            <a:spLocks noGrp="1"/>
          </p:cNvSpPr>
          <p:nvPr>
            <p:ph idx="1"/>
          </p:nvPr>
        </p:nvSpPr>
        <p:spPr>
          <a:xfrm>
            <a:off x="313899" y="2101756"/>
            <a:ext cx="11368585" cy="4312691"/>
          </a:xfrm>
        </p:spPr>
        <p:txBody>
          <a:bodyPr>
            <a:normAutofit/>
          </a:bodyPr>
          <a:lstStyle/>
          <a:p>
            <a:pPr marL="0" indent="0">
              <a:buNone/>
            </a:pPr>
            <a:r>
              <a:rPr lang="en-US" sz="2400" b="0" i="0" dirty="0">
                <a:solidFill>
                  <a:srgbClr val="222222"/>
                </a:solidFill>
                <a:effectLst/>
                <a:latin typeface="Verdana" panose="020B0604030504040204" pitchFamily="34" charset="0"/>
              </a:rPr>
              <a:t>Today, an Indian woman is a pilot, doctor, engineer, millionaire entrepreneur, and everything she wants to be. That’s how the times have changed. Women have proved to be better than men in all fields. However, as they were treated differently for so many years and were subject to equality since ancient India today, even after so many years, there still exist gaps in the context of women’s empowerment. In many parts of the country, women are still subject to inequality and gender discrimination. Many times, various schemes and policies implemented for the sake of women do not reach them. Hence, there are some serious concerns that need to be resolved in time.</a:t>
            </a:r>
            <a:endParaRPr lang="en-IN" sz="2400" dirty="0"/>
          </a:p>
        </p:txBody>
      </p:sp>
    </p:spTree>
    <p:extLst>
      <p:ext uri="{BB962C8B-B14F-4D97-AF65-F5344CB8AC3E}">
        <p14:creationId xmlns:p14="http://schemas.microsoft.com/office/powerpoint/2010/main" val="267040872"/>
      </p:ext>
    </p:extLst>
  </p:cSld>
  <p:clrMapOvr>
    <a:masterClrMapping/>
  </p:clrMapOvr>
  <p:transition spd="med">
    <p:pull/>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0FF949-A784-4D3B-A48A-A712F5578FC2}"/>
              </a:ext>
            </a:extLst>
          </p:cNvPr>
          <p:cNvSpPr>
            <a:spLocks noGrp="1"/>
          </p:cNvSpPr>
          <p:nvPr>
            <p:ph type="title"/>
          </p:nvPr>
        </p:nvSpPr>
        <p:spPr>
          <a:xfrm>
            <a:off x="82740" y="161175"/>
            <a:ext cx="45719" cy="45719"/>
          </a:xfrm>
        </p:spPr>
        <p:txBody>
          <a:bodyPr>
            <a:normAutofit fontScale="90000"/>
          </a:bodyPr>
          <a:lstStyle/>
          <a:p>
            <a:r>
              <a:rPr lang="en-US" dirty="0"/>
              <a:t>.</a:t>
            </a:r>
            <a:endParaRPr lang="en-IN" dirty="0"/>
          </a:p>
        </p:txBody>
      </p:sp>
      <p:sp>
        <p:nvSpPr>
          <p:cNvPr id="3" name="Content Placeholder 2">
            <a:extLst>
              <a:ext uri="{FF2B5EF4-FFF2-40B4-BE49-F238E27FC236}">
                <a16:creationId xmlns:a16="http://schemas.microsoft.com/office/drawing/2014/main" id="{71E357D9-7998-4039-BF77-4BD93EE5EC4A}"/>
              </a:ext>
            </a:extLst>
          </p:cNvPr>
          <p:cNvSpPr>
            <a:spLocks noGrp="1"/>
          </p:cNvSpPr>
          <p:nvPr>
            <p:ph idx="1"/>
          </p:nvPr>
        </p:nvSpPr>
        <p:spPr>
          <a:xfrm>
            <a:off x="642447" y="2852877"/>
            <a:ext cx="10449017" cy="4563430"/>
          </a:xfrm>
        </p:spPr>
        <p:txBody>
          <a:bodyPr>
            <a:normAutofit/>
          </a:bodyPr>
          <a:lstStyle/>
          <a:p>
            <a:pPr marL="0" indent="0">
              <a:buNone/>
            </a:pPr>
            <a:r>
              <a:rPr lang="en-US" sz="2400" dirty="0">
                <a:solidFill>
                  <a:schemeClr val="bg2">
                    <a:lumMod val="10000"/>
                  </a:schemeClr>
                </a:solidFill>
              </a:rPr>
              <a:t>Indian </a:t>
            </a:r>
            <a:r>
              <a:rPr lang="en-US" sz="2400" b="1" i="1" dirty="0">
                <a:solidFill>
                  <a:schemeClr val="bg2">
                    <a:lumMod val="10000"/>
                  </a:schemeClr>
                </a:solidFill>
              </a:rPr>
              <a:t>women</a:t>
            </a:r>
            <a:r>
              <a:rPr lang="en-US" sz="2400" dirty="0">
                <a:solidFill>
                  <a:schemeClr val="bg2">
                    <a:lumMod val="10000"/>
                  </a:schemeClr>
                </a:solidFill>
              </a:rPr>
              <a:t> have been treated differently since ancient </a:t>
            </a:r>
            <a:r>
              <a:rPr lang="en-US" sz="2400">
                <a:solidFill>
                  <a:schemeClr val="bg2">
                    <a:lumMod val="10000"/>
                  </a:schemeClr>
                </a:solidFill>
              </a:rPr>
              <a:t>India. </a:t>
            </a:r>
            <a:endParaRPr lang="en-US" sz="2400" dirty="0">
              <a:solidFill>
                <a:schemeClr val="bg2">
                  <a:lumMod val="10000"/>
                </a:schemeClr>
              </a:solidFill>
            </a:endParaRPr>
          </a:p>
          <a:p>
            <a:pPr marL="0" indent="0">
              <a:buNone/>
            </a:pPr>
            <a:r>
              <a:rPr lang="en-US" sz="2400" dirty="0">
                <a:solidFill>
                  <a:schemeClr val="bg2">
                    <a:lumMod val="10000"/>
                  </a:schemeClr>
                </a:solidFill>
              </a:rPr>
              <a:t>Today, however , the times are changing, this presentation throws some light on how Indian women are overcoming  all the odds and emerging supreme.</a:t>
            </a:r>
          </a:p>
          <a:p>
            <a:pPr marL="0" indent="0">
              <a:buNone/>
            </a:pPr>
            <a:r>
              <a:rPr lang="en-US" sz="2400" dirty="0">
                <a:solidFill>
                  <a:schemeClr val="bg2">
                    <a:lumMod val="10000"/>
                  </a:schemeClr>
                </a:solidFill>
              </a:rPr>
              <a:t>Around 50% of the Indian population is </a:t>
            </a:r>
            <a:r>
              <a:rPr lang="en-US" sz="2400" b="1" i="1" dirty="0">
                <a:solidFill>
                  <a:schemeClr val="bg2">
                    <a:lumMod val="10000"/>
                  </a:schemeClr>
                </a:solidFill>
              </a:rPr>
              <a:t>women</a:t>
            </a:r>
            <a:r>
              <a:rPr lang="en-US" sz="2400" dirty="0">
                <a:solidFill>
                  <a:schemeClr val="bg2">
                    <a:lumMod val="10000"/>
                  </a:schemeClr>
                </a:solidFill>
              </a:rPr>
              <a:t>. Still, India has a disproportionate sex ratio. This is because women are still treated differently as compared to men, in different parts of the country. This problem has been seen from ancient India, where women were worshipped as goddesses and at same time treated as slaves.</a:t>
            </a:r>
          </a:p>
          <a:p>
            <a:pPr marL="0" indent="0">
              <a:buNone/>
            </a:pPr>
            <a:endParaRPr lang="en-IN" sz="2400" dirty="0">
              <a:solidFill>
                <a:schemeClr val="bg2">
                  <a:lumMod val="10000"/>
                </a:schemeClr>
              </a:solidFill>
            </a:endParaRPr>
          </a:p>
        </p:txBody>
      </p:sp>
    </p:spTree>
    <p:extLst>
      <p:ext uri="{BB962C8B-B14F-4D97-AF65-F5344CB8AC3E}">
        <p14:creationId xmlns:p14="http://schemas.microsoft.com/office/powerpoint/2010/main" val="1506376296"/>
      </p:ext>
    </p:extLst>
  </p:cSld>
  <p:clrMapOvr>
    <a:masterClrMapping/>
  </p:clrMapOvr>
  <p:transition spd="med">
    <p:pull/>
  </p:transition>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41000"/>
            <a:lum/>
          </a:blip>
          <a:srcRect/>
          <a:stretch>
            <a:fillRect l="-1000" t="-47000" r="-13000" b="-9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01E96-E5A2-4723-9CC3-1FD1FE5DF334}"/>
              </a:ext>
            </a:extLst>
          </p:cNvPr>
          <p:cNvSpPr>
            <a:spLocks noGrp="1"/>
          </p:cNvSpPr>
          <p:nvPr>
            <p:ph type="title"/>
          </p:nvPr>
        </p:nvSpPr>
        <p:spPr>
          <a:xfrm>
            <a:off x="127128" y="130191"/>
            <a:ext cx="45719" cy="45719"/>
          </a:xfrm>
        </p:spPr>
        <p:txBody>
          <a:bodyPr>
            <a:normAutofit fontScale="90000"/>
          </a:bodyPr>
          <a:lstStyle/>
          <a:p>
            <a:r>
              <a:rPr lang="en-US" dirty="0"/>
              <a:t>..</a:t>
            </a:r>
            <a:endParaRPr lang="en-IN" dirty="0"/>
          </a:p>
        </p:txBody>
      </p:sp>
      <p:sp>
        <p:nvSpPr>
          <p:cNvPr id="3" name="Content Placeholder 2">
            <a:extLst>
              <a:ext uri="{FF2B5EF4-FFF2-40B4-BE49-F238E27FC236}">
                <a16:creationId xmlns:a16="http://schemas.microsoft.com/office/drawing/2014/main" id="{7482A264-58BE-42A0-9873-30961E5CDB23}"/>
              </a:ext>
            </a:extLst>
          </p:cNvPr>
          <p:cNvSpPr>
            <a:spLocks noGrp="1"/>
          </p:cNvSpPr>
          <p:nvPr>
            <p:ph idx="1"/>
          </p:nvPr>
        </p:nvSpPr>
        <p:spPr>
          <a:xfrm>
            <a:off x="424589" y="1983563"/>
            <a:ext cx="11342822" cy="6035439"/>
          </a:xfrm>
        </p:spPr>
        <p:txBody>
          <a:bodyPr>
            <a:normAutofit/>
          </a:bodyPr>
          <a:lstStyle/>
          <a:p>
            <a:pPr marL="0" indent="0">
              <a:buNone/>
            </a:pPr>
            <a:r>
              <a:rPr lang="en-US" sz="2400" dirty="0">
                <a:solidFill>
                  <a:schemeClr val="bg2">
                    <a:lumMod val="10000"/>
                  </a:schemeClr>
                </a:solidFill>
              </a:rPr>
              <a:t>In the Mahabharata, the wife of the Pandavas, Draupadi had to face all forms of inequality. This shows that women were treated lower than men. The ideal mindset of the society was to make the girl-child marry at a very young age. However, this state of affairs was weird and different as, on one hand, the daughters had the right to choose their husbands and on the other hand, the daughters had the right to choose their husbands and on the other hand, they had to perform the practice of Sati.</a:t>
            </a:r>
          </a:p>
          <a:p>
            <a:pPr marL="0" indent="0">
              <a:buNone/>
            </a:pPr>
            <a:r>
              <a:rPr lang="en-US" sz="2400" dirty="0">
                <a:solidFill>
                  <a:schemeClr val="bg2">
                    <a:lumMod val="10000"/>
                  </a:schemeClr>
                </a:solidFill>
              </a:rPr>
              <a:t>Various social reformers and freedom fighters. Various social reformers like Raja Ram Mohan Roy, Iswar Chandra, Vidyasagar and even Mahatma Gandhi promoted women’s education, various other social norms like the abolition of sati and banning child marriages, etc.</a:t>
            </a:r>
          </a:p>
          <a:p>
            <a:pPr marL="0" indent="0">
              <a:buNone/>
            </a:pPr>
            <a:endParaRPr lang="en-IN" sz="2400" dirty="0">
              <a:solidFill>
                <a:schemeClr val="bg2">
                  <a:lumMod val="10000"/>
                </a:schemeClr>
              </a:solidFill>
            </a:endParaRPr>
          </a:p>
        </p:txBody>
      </p:sp>
    </p:spTree>
    <p:extLst>
      <p:ext uri="{BB962C8B-B14F-4D97-AF65-F5344CB8AC3E}">
        <p14:creationId xmlns:p14="http://schemas.microsoft.com/office/powerpoint/2010/main" val="625502694"/>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a:extLst>
              <a:ext uri="{FF2B5EF4-FFF2-40B4-BE49-F238E27FC236}">
                <a16:creationId xmlns:a16="http://schemas.microsoft.com/office/drawing/2014/main" id="{CFD8E767-2B8C-47F3-8CD5-66197C653398}"/>
              </a:ext>
            </a:extLst>
          </p:cNvPr>
          <p:cNvSpPr>
            <a:spLocks noGrp="1"/>
          </p:cNvSpPr>
          <p:nvPr>
            <p:ph sz="half" idx="1"/>
          </p:nvPr>
        </p:nvSpPr>
        <p:spPr>
          <a:xfrm>
            <a:off x="1029810" y="2638044"/>
            <a:ext cx="5066190" cy="3558570"/>
          </a:xfrm>
        </p:spPr>
        <p:txBody>
          <a:bodyPr>
            <a:normAutofit/>
          </a:bodyPr>
          <a:lstStyle/>
          <a:p>
            <a:pPr>
              <a:buFont typeface="Wingdings" panose="05000000000000000000" pitchFamily="2" charset="2"/>
              <a:buChar char="q"/>
            </a:pPr>
            <a:r>
              <a:rPr lang="en-US" sz="2400" dirty="0">
                <a:solidFill>
                  <a:schemeClr val="bg2">
                    <a:lumMod val="10000"/>
                  </a:schemeClr>
                </a:solidFill>
              </a:rPr>
              <a:t> Abolition of the Sati Act 1829</a:t>
            </a:r>
          </a:p>
          <a:p>
            <a:pPr>
              <a:buFont typeface="Wingdings" panose="05000000000000000000" pitchFamily="2" charset="2"/>
              <a:buChar char="q"/>
            </a:pPr>
            <a:r>
              <a:rPr lang="en-US" sz="2400" dirty="0">
                <a:solidFill>
                  <a:schemeClr val="bg2">
                    <a:lumMod val="10000"/>
                  </a:schemeClr>
                </a:solidFill>
              </a:rPr>
              <a:t> The Hindu Widow Remarriage Act 1856</a:t>
            </a:r>
          </a:p>
          <a:p>
            <a:pPr>
              <a:buFont typeface="Wingdings" panose="05000000000000000000" pitchFamily="2" charset="2"/>
              <a:buChar char="q"/>
            </a:pPr>
            <a:r>
              <a:rPr lang="en-US" sz="2400" dirty="0">
                <a:solidFill>
                  <a:schemeClr val="bg2">
                    <a:lumMod val="10000"/>
                  </a:schemeClr>
                </a:solidFill>
              </a:rPr>
              <a:t> The Child Restraint Act 1929</a:t>
            </a:r>
          </a:p>
          <a:p>
            <a:pPr>
              <a:buFont typeface="Wingdings" panose="05000000000000000000" pitchFamily="2" charset="2"/>
              <a:buChar char="q"/>
            </a:pPr>
            <a:r>
              <a:rPr lang="en-US" sz="2400" dirty="0">
                <a:solidFill>
                  <a:schemeClr val="bg2">
                    <a:lumMod val="10000"/>
                  </a:schemeClr>
                </a:solidFill>
              </a:rPr>
              <a:t> The Women’s Right to Property Act 1937</a:t>
            </a:r>
            <a:endParaRPr lang="en-IN" sz="2400" dirty="0">
              <a:solidFill>
                <a:schemeClr val="bg2">
                  <a:lumMod val="10000"/>
                </a:schemeClr>
              </a:solidFill>
            </a:endParaRPr>
          </a:p>
        </p:txBody>
      </p:sp>
      <p:sp>
        <p:nvSpPr>
          <p:cNvPr id="5" name="Content Placeholder 4">
            <a:extLst>
              <a:ext uri="{FF2B5EF4-FFF2-40B4-BE49-F238E27FC236}">
                <a16:creationId xmlns:a16="http://schemas.microsoft.com/office/drawing/2014/main" id="{F5E07322-ACF2-418F-B6E5-F0EE63E1C370}"/>
              </a:ext>
            </a:extLst>
          </p:cNvPr>
          <p:cNvSpPr>
            <a:spLocks noGrp="1"/>
          </p:cNvSpPr>
          <p:nvPr>
            <p:ph sz="half" idx="2"/>
          </p:nvPr>
        </p:nvSpPr>
        <p:spPr>
          <a:xfrm>
            <a:off x="6338315" y="2638044"/>
            <a:ext cx="5158268" cy="3558570"/>
          </a:xfrm>
        </p:spPr>
        <p:txBody>
          <a:bodyPr>
            <a:normAutofit/>
          </a:bodyPr>
          <a:lstStyle/>
          <a:p>
            <a:pPr>
              <a:buFont typeface="Wingdings" panose="05000000000000000000" pitchFamily="2" charset="2"/>
              <a:buChar char="q"/>
            </a:pPr>
            <a:r>
              <a:rPr lang="en-US" sz="2400" dirty="0">
                <a:solidFill>
                  <a:schemeClr val="bg2">
                    <a:lumMod val="10000"/>
                  </a:schemeClr>
                </a:solidFill>
              </a:rPr>
              <a:t> The Hindu Marriage Act 1955</a:t>
            </a:r>
          </a:p>
          <a:p>
            <a:pPr>
              <a:buFont typeface="Wingdings" panose="05000000000000000000" pitchFamily="2" charset="2"/>
              <a:buChar char="q"/>
            </a:pPr>
            <a:r>
              <a:rPr lang="en-US" sz="2400" dirty="0">
                <a:solidFill>
                  <a:schemeClr val="bg2">
                    <a:lumMod val="10000"/>
                  </a:schemeClr>
                </a:solidFill>
              </a:rPr>
              <a:t> The Hindu Adoption &amp;    Maintenance Act 1961</a:t>
            </a:r>
          </a:p>
          <a:p>
            <a:pPr>
              <a:buFont typeface="Wingdings" panose="05000000000000000000" pitchFamily="2" charset="2"/>
              <a:buChar char="q"/>
            </a:pPr>
            <a:r>
              <a:rPr lang="en-US" sz="2400" dirty="0">
                <a:solidFill>
                  <a:schemeClr val="bg2">
                    <a:lumMod val="10000"/>
                  </a:schemeClr>
                </a:solidFill>
              </a:rPr>
              <a:t> The Dowry Prohibition Act 1961</a:t>
            </a:r>
            <a:endParaRPr lang="en-IN" sz="2400" dirty="0">
              <a:solidFill>
                <a:schemeClr val="bg2">
                  <a:lumMod val="10000"/>
                </a:schemeClr>
              </a:solidFill>
            </a:endParaRPr>
          </a:p>
        </p:txBody>
      </p:sp>
      <p:sp>
        <p:nvSpPr>
          <p:cNvPr id="2" name="Title 1">
            <a:extLst>
              <a:ext uri="{FF2B5EF4-FFF2-40B4-BE49-F238E27FC236}">
                <a16:creationId xmlns:a16="http://schemas.microsoft.com/office/drawing/2014/main" id="{8C814768-2726-4663-BE64-DC1143C11DB5}"/>
              </a:ext>
            </a:extLst>
          </p:cNvPr>
          <p:cNvSpPr>
            <a:spLocks noGrp="1"/>
          </p:cNvSpPr>
          <p:nvPr>
            <p:ph type="title"/>
          </p:nvPr>
        </p:nvSpPr>
        <p:spPr>
          <a:xfrm>
            <a:off x="2097971" y="591830"/>
            <a:ext cx="7729728" cy="1188720"/>
          </a:xfrm>
        </p:spPr>
        <p:txBody>
          <a:bodyPr>
            <a:normAutofit/>
          </a:bodyPr>
          <a:lstStyle/>
          <a:p>
            <a:r>
              <a:rPr lang="en-US" dirty="0">
                <a:solidFill>
                  <a:schemeClr val="accent2">
                    <a:lumMod val="75000"/>
                  </a:schemeClr>
                </a:solidFill>
              </a:rPr>
              <a:t>National uprising led to various reforms</a:t>
            </a:r>
            <a:endParaRPr lang="en-IN" dirty="0">
              <a:solidFill>
                <a:schemeClr val="accent2">
                  <a:lumMod val="75000"/>
                </a:schemeClr>
              </a:solidFill>
            </a:endParaRPr>
          </a:p>
        </p:txBody>
      </p:sp>
    </p:spTree>
    <p:extLst>
      <p:ext uri="{BB962C8B-B14F-4D97-AF65-F5344CB8AC3E}">
        <p14:creationId xmlns:p14="http://schemas.microsoft.com/office/powerpoint/2010/main" val="2885371524"/>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1350B5-E58B-415C-AC05-CFFE5A56B01E}"/>
              </a:ext>
            </a:extLst>
          </p:cNvPr>
          <p:cNvSpPr>
            <a:spLocks noGrp="1"/>
          </p:cNvSpPr>
          <p:nvPr>
            <p:ph type="title"/>
          </p:nvPr>
        </p:nvSpPr>
        <p:spPr>
          <a:xfrm>
            <a:off x="2612876" y="361010"/>
            <a:ext cx="6415714" cy="464613"/>
          </a:xfrm>
        </p:spPr>
        <p:txBody>
          <a:bodyPr>
            <a:normAutofit fontScale="90000"/>
          </a:bodyPr>
          <a:lstStyle/>
          <a:p>
            <a:r>
              <a:rPr lang="en-US" dirty="0">
                <a:solidFill>
                  <a:schemeClr val="accent2">
                    <a:lumMod val="75000"/>
                  </a:schemeClr>
                </a:solidFill>
              </a:rPr>
              <a:t>Constitutional provisions</a:t>
            </a:r>
            <a:endParaRPr lang="en-IN" dirty="0">
              <a:solidFill>
                <a:schemeClr val="accent2">
                  <a:lumMod val="75000"/>
                </a:schemeClr>
              </a:solidFill>
            </a:endParaRPr>
          </a:p>
        </p:txBody>
      </p:sp>
      <p:sp>
        <p:nvSpPr>
          <p:cNvPr id="5" name="Content Placeholder 4">
            <a:extLst>
              <a:ext uri="{FF2B5EF4-FFF2-40B4-BE49-F238E27FC236}">
                <a16:creationId xmlns:a16="http://schemas.microsoft.com/office/drawing/2014/main" id="{3B1702D2-F693-4B80-B2FE-861C8311C03D}"/>
              </a:ext>
            </a:extLst>
          </p:cNvPr>
          <p:cNvSpPr>
            <a:spLocks noGrp="1"/>
          </p:cNvSpPr>
          <p:nvPr>
            <p:ph idx="1"/>
          </p:nvPr>
        </p:nvSpPr>
        <p:spPr>
          <a:xfrm>
            <a:off x="0" y="1316869"/>
            <a:ext cx="12073631" cy="5655076"/>
          </a:xfrm>
        </p:spPr>
        <p:txBody>
          <a:bodyPr>
            <a:normAutofit/>
          </a:bodyPr>
          <a:lstStyle/>
          <a:p>
            <a:pPr marL="0" indent="0">
              <a:buNone/>
            </a:pPr>
            <a:r>
              <a:rPr lang="en-US" sz="2000" dirty="0">
                <a:solidFill>
                  <a:schemeClr val="bg2">
                    <a:lumMod val="10000"/>
                  </a:schemeClr>
                </a:solidFill>
              </a:rPr>
              <a:t>Due to injustices faced by women in Indian society, they were unaware of what Independence, freedom is. The Constitution of India changed things. The Constitution guaranteed equality &amp; justice in all spheres of life. It granted equality to women &amp; ensured that the State implemented various schemes for their benefit. </a:t>
            </a:r>
          </a:p>
          <a:p>
            <a:pPr marL="0" indent="0">
              <a:buNone/>
            </a:pPr>
            <a:endParaRPr lang="en-US" sz="2000" dirty="0">
              <a:solidFill>
                <a:schemeClr val="bg2">
                  <a:lumMod val="10000"/>
                </a:schemeClr>
              </a:solidFill>
            </a:endParaRPr>
          </a:p>
          <a:p>
            <a:pPr marL="0" indent="0">
              <a:buNone/>
            </a:pPr>
            <a:r>
              <a:rPr lang="en-US" sz="2000" dirty="0">
                <a:solidFill>
                  <a:schemeClr val="bg2">
                    <a:lumMod val="10000"/>
                  </a:schemeClr>
                </a:solidFill>
              </a:rPr>
              <a:t>Some of the various provisions guarantee gender equality  are : </a:t>
            </a:r>
          </a:p>
          <a:p>
            <a:pPr marL="0" indent="0">
              <a:buNone/>
            </a:pPr>
            <a:endParaRPr lang="en-US" sz="2000" dirty="0">
              <a:solidFill>
                <a:schemeClr val="bg2">
                  <a:lumMod val="10000"/>
                </a:schemeClr>
              </a:solidFill>
            </a:endParaRPr>
          </a:p>
          <a:p>
            <a:pPr>
              <a:buFont typeface="Wingdings" panose="05000000000000000000" pitchFamily="2" charset="2"/>
              <a:buChar char="Ø"/>
            </a:pPr>
            <a:r>
              <a:rPr lang="en-IN" sz="2000" b="1" i="1" dirty="0">
                <a:solidFill>
                  <a:schemeClr val="bg2">
                    <a:lumMod val="10000"/>
                  </a:schemeClr>
                </a:solidFill>
              </a:rPr>
              <a:t>Article 14 </a:t>
            </a:r>
            <a:r>
              <a:rPr lang="en-IN" sz="2000" dirty="0">
                <a:solidFill>
                  <a:schemeClr val="bg2">
                    <a:lumMod val="10000"/>
                  </a:schemeClr>
                </a:solidFill>
              </a:rPr>
              <a:t>of the Constitution states that every person is equal before the law &amp; has protection of the laws.</a:t>
            </a:r>
          </a:p>
          <a:p>
            <a:pPr>
              <a:buFont typeface="Wingdings" panose="05000000000000000000" pitchFamily="2" charset="2"/>
              <a:buChar char="Ø"/>
            </a:pPr>
            <a:r>
              <a:rPr lang="en-IN" sz="2000" b="1" i="1" dirty="0">
                <a:solidFill>
                  <a:schemeClr val="bg2">
                    <a:lumMod val="10000"/>
                  </a:schemeClr>
                </a:solidFill>
              </a:rPr>
              <a:t>Article 15 </a:t>
            </a:r>
            <a:r>
              <a:rPr lang="en-IN" sz="2000" dirty="0">
                <a:solidFill>
                  <a:schemeClr val="bg2">
                    <a:lumMod val="10000"/>
                  </a:schemeClr>
                </a:solidFill>
              </a:rPr>
              <a:t>prohibits discrimination of any citizen on the grounds of religion, race, gender, customs, caste, etc.</a:t>
            </a:r>
          </a:p>
          <a:p>
            <a:pPr>
              <a:buFont typeface="Wingdings" panose="05000000000000000000" pitchFamily="2" charset="2"/>
              <a:buChar char="Ø"/>
            </a:pPr>
            <a:r>
              <a:rPr lang="en-IN" sz="2000" b="1" i="1" dirty="0">
                <a:solidFill>
                  <a:schemeClr val="bg2">
                    <a:lumMod val="10000"/>
                  </a:schemeClr>
                </a:solidFill>
              </a:rPr>
              <a:t>Article 16 </a:t>
            </a:r>
            <a:r>
              <a:rPr lang="en-IN" sz="2000" dirty="0">
                <a:solidFill>
                  <a:schemeClr val="bg2">
                    <a:lumMod val="10000"/>
                  </a:schemeClr>
                </a:solidFill>
              </a:rPr>
              <a:t>provides equal opportunity to every citizen, in the context of employment to any office.</a:t>
            </a:r>
          </a:p>
          <a:p>
            <a:pPr>
              <a:buFont typeface="Wingdings" panose="05000000000000000000" pitchFamily="2" charset="2"/>
              <a:buChar char="Ø"/>
            </a:pPr>
            <a:r>
              <a:rPr lang="en-IN" sz="2000" b="1" i="1" dirty="0">
                <a:solidFill>
                  <a:schemeClr val="bg2">
                    <a:lumMod val="10000"/>
                  </a:schemeClr>
                </a:solidFill>
              </a:rPr>
              <a:t>Article  39A </a:t>
            </a:r>
            <a:r>
              <a:rPr lang="en-IN" sz="2000" dirty="0">
                <a:solidFill>
                  <a:schemeClr val="bg2">
                    <a:lumMod val="10000"/>
                  </a:schemeClr>
                </a:solidFill>
              </a:rPr>
              <a:t>directs the states to promote justice on the basis of equal opportunity &amp; to provide free legal aid for securing justice to every citizen.</a:t>
            </a:r>
          </a:p>
          <a:p>
            <a:pPr>
              <a:buFont typeface="Wingdings" panose="05000000000000000000" pitchFamily="2" charset="2"/>
              <a:buChar char="Ø"/>
            </a:pPr>
            <a:r>
              <a:rPr lang="en-IN" sz="2000" b="1" i="1" dirty="0">
                <a:solidFill>
                  <a:schemeClr val="bg2">
                    <a:lumMod val="10000"/>
                  </a:schemeClr>
                </a:solidFill>
              </a:rPr>
              <a:t>Article 42 </a:t>
            </a:r>
            <a:r>
              <a:rPr lang="en-IN" sz="2000" dirty="0">
                <a:solidFill>
                  <a:schemeClr val="bg2">
                    <a:lumMod val="10000"/>
                  </a:schemeClr>
                </a:solidFill>
              </a:rPr>
              <a:t>directs the States to make provisions for just humane conditions of work and maternity relief.</a:t>
            </a:r>
          </a:p>
          <a:p>
            <a:pPr>
              <a:buFont typeface="Wingdings" panose="05000000000000000000" pitchFamily="2" charset="2"/>
              <a:buChar char="Ø"/>
            </a:pPr>
            <a:r>
              <a:rPr lang="en-IN" sz="2000" b="1" i="1" dirty="0">
                <a:solidFill>
                  <a:schemeClr val="bg2">
                    <a:lumMod val="10000"/>
                  </a:schemeClr>
                </a:solidFill>
              </a:rPr>
              <a:t>Article 51A </a:t>
            </a:r>
            <a:r>
              <a:rPr lang="en-IN" sz="2000" dirty="0">
                <a:solidFill>
                  <a:schemeClr val="bg2">
                    <a:lumMod val="10000"/>
                  </a:schemeClr>
                </a:solidFill>
              </a:rPr>
              <a:t>states that it is the duty of every citizen to renounce practices that are derogatory to the dignity of women.</a:t>
            </a:r>
          </a:p>
        </p:txBody>
      </p:sp>
    </p:spTree>
    <p:extLst>
      <p:ext uri="{BB962C8B-B14F-4D97-AF65-F5344CB8AC3E}">
        <p14:creationId xmlns:p14="http://schemas.microsoft.com/office/powerpoint/2010/main" val="2749885528"/>
      </p:ext>
    </p:extLst>
  </p:cSld>
  <p:clrMapOvr>
    <a:masterClrMapping/>
  </p:clrMapOvr>
  <p:transition spd="med">
    <p:pull/>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B873BC30-A61C-43FE-AC20-18F59CFAA1B4}"/>
              </a:ext>
            </a:extLst>
          </p:cNvPr>
          <p:cNvSpPr>
            <a:spLocks noGrp="1"/>
          </p:cNvSpPr>
          <p:nvPr>
            <p:ph type="title"/>
          </p:nvPr>
        </p:nvSpPr>
        <p:spPr>
          <a:xfrm>
            <a:off x="3358659" y="130191"/>
            <a:ext cx="5474681" cy="615533"/>
          </a:xfrm>
        </p:spPr>
        <p:txBody>
          <a:bodyPr>
            <a:normAutofit fontScale="90000"/>
          </a:bodyPr>
          <a:lstStyle/>
          <a:p>
            <a:r>
              <a:rPr lang="en-US" dirty="0">
                <a:solidFill>
                  <a:schemeClr val="accent2">
                    <a:lumMod val="75000"/>
                  </a:schemeClr>
                </a:solidFill>
              </a:rPr>
              <a:t>The Indian penal code </a:t>
            </a:r>
            <a:endParaRPr lang="en-IN" dirty="0">
              <a:solidFill>
                <a:schemeClr val="accent2">
                  <a:lumMod val="75000"/>
                </a:schemeClr>
              </a:solidFill>
            </a:endParaRPr>
          </a:p>
        </p:txBody>
      </p:sp>
      <p:sp>
        <p:nvSpPr>
          <p:cNvPr id="7" name="Content Placeholder 6">
            <a:extLst>
              <a:ext uri="{FF2B5EF4-FFF2-40B4-BE49-F238E27FC236}">
                <a16:creationId xmlns:a16="http://schemas.microsoft.com/office/drawing/2014/main" id="{2B5BC697-784F-41F8-8850-9CEE8CD9AB4F}"/>
              </a:ext>
            </a:extLst>
          </p:cNvPr>
          <p:cNvSpPr>
            <a:spLocks noGrp="1"/>
          </p:cNvSpPr>
          <p:nvPr>
            <p:ph idx="1"/>
          </p:nvPr>
        </p:nvSpPr>
        <p:spPr>
          <a:xfrm>
            <a:off x="322495" y="2125506"/>
            <a:ext cx="11547008" cy="4446337"/>
          </a:xfrm>
        </p:spPr>
        <p:txBody>
          <a:bodyPr>
            <a:normAutofit/>
          </a:bodyPr>
          <a:lstStyle/>
          <a:p>
            <a:pPr marL="0" indent="0">
              <a:buNone/>
            </a:pPr>
            <a:r>
              <a:rPr lang="en-US" sz="2400" dirty="0">
                <a:solidFill>
                  <a:schemeClr val="bg2">
                    <a:lumMod val="10000"/>
                  </a:schemeClr>
                </a:solidFill>
              </a:rPr>
              <a:t>Under the Indian Penal Code, the following crimes against women are identified :</a:t>
            </a:r>
          </a:p>
          <a:p>
            <a:pPr marL="0" indent="0">
              <a:buNone/>
            </a:pPr>
            <a:endParaRPr lang="en-US" sz="2400" dirty="0">
              <a:solidFill>
                <a:schemeClr val="bg2">
                  <a:lumMod val="10000"/>
                </a:schemeClr>
              </a:solidFill>
            </a:endParaRPr>
          </a:p>
          <a:p>
            <a:pPr>
              <a:buFont typeface="Wingdings" panose="05000000000000000000" pitchFamily="2" charset="2"/>
              <a:buChar char="q"/>
            </a:pPr>
            <a:r>
              <a:rPr lang="en-US" sz="2400" dirty="0">
                <a:solidFill>
                  <a:schemeClr val="bg2">
                    <a:lumMod val="10000"/>
                  </a:schemeClr>
                </a:solidFill>
              </a:rPr>
              <a:t>Rape ( </a:t>
            </a:r>
            <a:r>
              <a:rPr lang="en-US" sz="2400" b="1" i="1" dirty="0">
                <a:solidFill>
                  <a:schemeClr val="bg2">
                    <a:lumMod val="10000"/>
                  </a:schemeClr>
                </a:solidFill>
              </a:rPr>
              <a:t>Section 376 </a:t>
            </a:r>
            <a:r>
              <a:rPr lang="en-US" sz="2400" dirty="0">
                <a:solidFill>
                  <a:schemeClr val="bg2">
                    <a:lumMod val="10000"/>
                  </a:schemeClr>
                </a:solidFill>
              </a:rPr>
              <a:t>)</a:t>
            </a:r>
          </a:p>
          <a:p>
            <a:pPr>
              <a:buFont typeface="Wingdings" panose="05000000000000000000" pitchFamily="2" charset="2"/>
              <a:buChar char="q"/>
            </a:pPr>
            <a:r>
              <a:rPr lang="en-US" sz="2400" dirty="0">
                <a:solidFill>
                  <a:schemeClr val="bg2">
                    <a:lumMod val="10000"/>
                  </a:schemeClr>
                </a:solidFill>
              </a:rPr>
              <a:t>Sexual Harassment ( </a:t>
            </a:r>
            <a:r>
              <a:rPr lang="en-US" sz="2400" b="1" i="1" dirty="0">
                <a:solidFill>
                  <a:schemeClr val="bg2">
                    <a:lumMod val="10000"/>
                  </a:schemeClr>
                </a:solidFill>
              </a:rPr>
              <a:t>Section 509</a:t>
            </a:r>
            <a:r>
              <a:rPr lang="en-US" sz="2400" dirty="0">
                <a:solidFill>
                  <a:schemeClr val="bg2">
                    <a:lumMod val="10000"/>
                  </a:schemeClr>
                </a:solidFill>
              </a:rPr>
              <a:t> )</a:t>
            </a:r>
          </a:p>
          <a:p>
            <a:pPr>
              <a:buFont typeface="Wingdings" panose="05000000000000000000" pitchFamily="2" charset="2"/>
              <a:buChar char="q"/>
            </a:pPr>
            <a:r>
              <a:rPr lang="en-US" sz="2400" dirty="0">
                <a:solidFill>
                  <a:schemeClr val="bg2">
                    <a:lumMod val="10000"/>
                  </a:schemeClr>
                </a:solidFill>
              </a:rPr>
              <a:t>Torture ( </a:t>
            </a:r>
            <a:r>
              <a:rPr lang="en-US" sz="2400" b="1" i="1" dirty="0">
                <a:solidFill>
                  <a:schemeClr val="bg2">
                    <a:lumMod val="10000"/>
                  </a:schemeClr>
                </a:solidFill>
              </a:rPr>
              <a:t>Section 498A </a:t>
            </a:r>
            <a:r>
              <a:rPr lang="en-US" sz="2400" dirty="0">
                <a:solidFill>
                  <a:schemeClr val="bg2">
                    <a:lumMod val="10000"/>
                  </a:schemeClr>
                </a:solidFill>
              </a:rPr>
              <a:t>)</a:t>
            </a:r>
          </a:p>
          <a:p>
            <a:pPr>
              <a:buFont typeface="Wingdings" panose="05000000000000000000" pitchFamily="2" charset="2"/>
              <a:buChar char="q"/>
            </a:pPr>
            <a:r>
              <a:rPr lang="en-US" sz="2400" dirty="0">
                <a:solidFill>
                  <a:schemeClr val="bg2">
                    <a:lumMod val="10000"/>
                  </a:schemeClr>
                </a:solidFill>
              </a:rPr>
              <a:t>Dowry, dowry deaths ( </a:t>
            </a:r>
            <a:r>
              <a:rPr lang="en-US" sz="2400" b="1" i="1" dirty="0">
                <a:solidFill>
                  <a:schemeClr val="bg2">
                    <a:lumMod val="10000"/>
                  </a:schemeClr>
                </a:solidFill>
              </a:rPr>
              <a:t>Section 302, Section 304B </a:t>
            </a:r>
            <a:r>
              <a:rPr lang="en-US" sz="2400" dirty="0">
                <a:solidFill>
                  <a:schemeClr val="bg2">
                    <a:lumMod val="10000"/>
                  </a:schemeClr>
                </a:solidFill>
              </a:rPr>
              <a:t>)</a:t>
            </a:r>
          </a:p>
          <a:p>
            <a:pPr>
              <a:buFont typeface="Wingdings" panose="05000000000000000000" pitchFamily="2" charset="2"/>
              <a:buChar char="q"/>
            </a:pPr>
            <a:r>
              <a:rPr lang="en-US" sz="2400" dirty="0">
                <a:solidFill>
                  <a:schemeClr val="bg2">
                    <a:lumMod val="10000"/>
                  </a:schemeClr>
                </a:solidFill>
              </a:rPr>
              <a:t>Molestation ( </a:t>
            </a:r>
            <a:r>
              <a:rPr lang="en-US" sz="2400" b="1" i="1" dirty="0">
                <a:solidFill>
                  <a:schemeClr val="bg2">
                    <a:lumMod val="10000"/>
                  </a:schemeClr>
                </a:solidFill>
              </a:rPr>
              <a:t>Section 354 </a:t>
            </a:r>
            <a:r>
              <a:rPr lang="en-US" sz="2400" dirty="0">
                <a:solidFill>
                  <a:schemeClr val="bg2">
                    <a:lumMod val="10000"/>
                  </a:schemeClr>
                </a:solidFill>
              </a:rPr>
              <a:t>)</a:t>
            </a:r>
            <a:endParaRPr lang="en-IN" sz="2400" dirty="0">
              <a:solidFill>
                <a:schemeClr val="bg2">
                  <a:lumMod val="10000"/>
                </a:schemeClr>
              </a:solidFill>
            </a:endParaRPr>
          </a:p>
        </p:txBody>
      </p:sp>
    </p:spTree>
    <p:extLst>
      <p:ext uri="{BB962C8B-B14F-4D97-AF65-F5344CB8AC3E}">
        <p14:creationId xmlns:p14="http://schemas.microsoft.com/office/powerpoint/2010/main" val="4138903962"/>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1743C4-5790-4D60-8EAF-D846EDC31BDB}"/>
              </a:ext>
            </a:extLst>
          </p:cNvPr>
          <p:cNvSpPr>
            <a:spLocks noGrp="1"/>
          </p:cNvSpPr>
          <p:nvPr>
            <p:ph type="title"/>
          </p:nvPr>
        </p:nvSpPr>
        <p:spPr>
          <a:xfrm>
            <a:off x="4170670" y="953759"/>
            <a:ext cx="3423940" cy="544512"/>
          </a:xfrm>
        </p:spPr>
        <p:txBody>
          <a:bodyPr>
            <a:normAutofit fontScale="90000"/>
          </a:bodyPr>
          <a:lstStyle/>
          <a:p>
            <a:r>
              <a:rPr lang="en-US" dirty="0">
                <a:solidFill>
                  <a:schemeClr val="accent2">
                    <a:lumMod val="75000"/>
                  </a:schemeClr>
                </a:solidFill>
              </a:rPr>
              <a:t>Special laws</a:t>
            </a:r>
            <a:endParaRPr lang="en-IN" dirty="0">
              <a:solidFill>
                <a:schemeClr val="accent2">
                  <a:lumMod val="75000"/>
                </a:schemeClr>
              </a:solidFill>
            </a:endParaRPr>
          </a:p>
        </p:txBody>
      </p:sp>
      <p:sp>
        <p:nvSpPr>
          <p:cNvPr id="3" name="Content Placeholder 2">
            <a:extLst>
              <a:ext uri="{FF2B5EF4-FFF2-40B4-BE49-F238E27FC236}">
                <a16:creationId xmlns:a16="http://schemas.microsoft.com/office/drawing/2014/main" id="{1203781A-E593-44FC-97F1-67C782F313A0}"/>
              </a:ext>
            </a:extLst>
          </p:cNvPr>
          <p:cNvSpPr>
            <a:spLocks noGrp="1"/>
          </p:cNvSpPr>
          <p:nvPr>
            <p:ph idx="1"/>
          </p:nvPr>
        </p:nvSpPr>
        <p:spPr>
          <a:xfrm>
            <a:off x="267810" y="2156682"/>
            <a:ext cx="11656380" cy="5859262"/>
          </a:xfrm>
        </p:spPr>
        <p:txBody>
          <a:bodyPr>
            <a:normAutofit/>
          </a:bodyPr>
          <a:lstStyle/>
          <a:p>
            <a:pPr>
              <a:buFont typeface="Wingdings" panose="05000000000000000000" pitchFamily="2" charset="2"/>
              <a:buChar char="q"/>
            </a:pPr>
            <a:r>
              <a:rPr lang="en-US" sz="2000" dirty="0">
                <a:solidFill>
                  <a:schemeClr val="bg2">
                    <a:lumMod val="10000"/>
                  </a:schemeClr>
                </a:solidFill>
              </a:rPr>
              <a:t> The Equal Remuneration Act, 1976 was established to ensure that the men &amp; women both, get equal pay and wages for work done and that there is no discrimination on grounds of sex, in the matters of employment.</a:t>
            </a:r>
          </a:p>
          <a:p>
            <a:pPr>
              <a:buFont typeface="Wingdings" panose="05000000000000000000" pitchFamily="2" charset="2"/>
              <a:buChar char="q"/>
            </a:pPr>
            <a:r>
              <a:rPr lang="en-US" sz="2000" dirty="0">
                <a:solidFill>
                  <a:schemeClr val="bg2">
                    <a:lumMod val="10000"/>
                  </a:schemeClr>
                </a:solidFill>
              </a:rPr>
              <a:t> The Dowry Prohibition Act, 1961 established, to stop the practice of paying or accepting dowry as a consideration of marriage.</a:t>
            </a:r>
          </a:p>
          <a:p>
            <a:pPr>
              <a:buFont typeface="Wingdings" panose="05000000000000000000" pitchFamily="2" charset="2"/>
              <a:buChar char="q"/>
            </a:pPr>
            <a:r>
              <a:rPr lang="en-US" sz="2000" dirty="0">
                <a:solidFill>
                  <a:schemeClr val="bg2">
                    <a:lumMod val="10000"/>
                  </a:schemeClr>
                </a:solidFill>
              </a:rPr>
              <a:t> The Special Marriage Act, 1954 was established to provide a special form of marriage, irrespective of the faith or religion they believe in.</a:t>
            </a:r>
          </a:p>
          <a:p>
            <a:pPr>
              <a:buFont typeface="Wingdings" panose="05000000000000000000" pitchFamily="2" charset="2"/>
              <a:buChar char="q"/>
            </a:pPr>
            <a:r>
              <a:rPr lang="en-US" sz="2000" dirty="0">
                <a:solidFill>
                  <a:schemeClr val="bg2">
                    <a:lumMod val="10000"/>
                  </a:schemeClr>
                </a:solidFill>
              </a:rPr>
              <a:t> The Medical Termination of Pregnancy Act, 1971 was enacted to prohibit the practice of illegal abortions. This Act mentions the provisions by which a pregnancy can be terminated or aborted.</a:t>
            </a:r>
          </a:p>
          <a:p>
            <a:pPr>
              <a:buFont typeface="Wingdings" panose="05000000000000000000" pitchFamily="2" charset="2"/>
              <a:buChar char="q"/>
            </a:pPr>
            <a:r>
              <a:rPr lang="en-US" sz="2000" dirty="0">
                <a:solidFill>
                  <a:schemeClr val="bg2">
                    <a:lumMod val="10000"/>
                  </a:schemeClr>
                </a:solidFill>
              </a:rPr>
              <a:t> The Sexual Harassment of Women at Workplace (Prevention, Prohibition &amp; Redressal) Act, 2013 was enacted to ensure that the woman are protected in their place of work.</a:t>
            </a:r>
            <a:endParaRPr lang="en-IN" sz="2000" dirty="0">
              <a:solidFill>
                <a:schemeClr val="bg2">
                  <a:lumMod val="10000"/>
                </a:schemeClr>
              </a:solidFill>
            </a:endParaRPr>
          </a:p>
        </p:txBody>
      </p:sp>
    </p:spTree>
    <p:extLst>
      <p:ext uri="{BB962C8B-B14F-4D97-AF65-F5344CB8AC3E}">
        <p14:creationId xmlns:p14="http://schemas.microsoft.com/office/powerpoint/2010/main" val="3453139174"/>
      </p:ext>
    </p:extLst>
  </p:cSld>
  <p:clrMapOvr>
    <a:masterClrMapping/>
  </p:clrMapOvr>
  <p:transition spd="med">
    <p:pull/>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8A66CE-B01A-452A-AD82-73116346A2B0}"/>
              </a:ext>
            </a:extLst>
          </p:cNvPr>
          <p:cNvSpPr>
            <a:spLocks noGrp="1"/>
          </p:cNvSpPr>
          <p:nvPr>
            <p:ph type="title"/>
          </p:nvPr>
        </p:nvSpPr>
        <p:spPr>
          <a:xfrm>
            <a:off x="2538908" y="648731"/>
            <a:ext cx="7114184" cy="872994"/>
          </a:xfrm>
        </p:spPr>
        <p:txBody>
          <a:bodyPr>
            <a:normAutofit fontScale="90000"/>
          </a:bodyPr>
          <a:lstStyle/>
          <a:p>
            <a:br>
              <a:rPr lang="en-US" b="0" i="0" dirty="0">
                <a:solidFill>
                  <a:srgbClr val="111111"/>
                </a:solidFill>
                <a:effectLst/>
                <a:latin typeface="roboto" panose="020B0604020202020204" pitchFamily="2" charset="0"/>
              </a:rPr>
            </a:br>
            <a:r>
              <a:rPr lang="en-US" b="0" i="0" dirty="0">
                <a:solidFill>
                  <a:srgbClr val="111111"/>
                </a:solidFill>
                <a:effectLst/>
                <a:latin typeface="roboto" panose="020B0604020202020204" pitchFamily="2" charset="0"/>
              </a:rPr>
              <a:t>Indian policies and schemes on women empowerment</a:t>
            </a:r>
            <a:br>
              <a:rPr lang="en-US" b="0" i="0" dirty="0">
                <a:solidFill>
                  <a:srgbClr val="111111"/>
                </a:solidFill>
                <a:effectLst/>
                <a:latin typeface="roboto" panose="020B0604020202020204" pitchFamily="2" charset="0"/>
              </a:rPr>
            </a:br>
            <a:endParaRPr lang="en-IN" dirty="0"/>
          </a:p>
        </p:txBody>
      </p:sp>
      <p:sp>
        <p:nvSpPr>
          <p:cNvPr id="3" name="Content Placeholder 2">
            <a:extLst>
              <a:ext uri="{FF2B5EF4-FFF2-40B4-BE49-F238E27FC236}">
                <a16:creationId xmlns:a16="http://schemas.microsoft.com/office/drawing/2014/main" id="{DA392CC6-E696-4B54-BF3A-9AEA661A2A9D}"/>
              </a:ext>
            </a:extLst>
          </p:cNvPr>
          <p:cNvSpPr>
            <a:spLocks noGrp="1"/>
          </p:cNvSpPr>
          <p:nvPr>
            <p:ph idx="1"/>
          </p:nvPr>
        </p:nvSpPr>
        <p:spPr>
          <a:xfrm>
            <a:off x="645995" y="2737817"/>
            <a:ext cx="11546005" cy="2598458"/>
          </a:xfrm>
        </p:spPr>
        <p:txBody>
          <a:bodyPr>
            <a:normAutofit/>
          </a:bodyPr>
          <a:lstStyle/>
          <a:p>
            <a:pPr marL="0" indent="0">
              <a:buNone/>
            </a:pPr>
            <a:r>
              <a:rPr lang="en-US" sz="2800" b="0" i="0" dirty="0">
                <a:solidFill>
                  <a:srgbClr val="222222"/>
                </a:solidFill>
                <a:effectLst/>
                <a:latin typeface="Verdana" panose="020B0604030504040204" pitchFamily="34" charset="0"/>
              </a:rPr>
              <a:t>In India, the empowerment of women and their rights has become a central issue. Post-independence, the government has enacted various commissions and policies for the upliftment of women. </a:t>
            </a:r>
            <a:endParaRPr lang="en-IN" sz="2800" dirty="0"/>
          </a:p>
        </p:txBody>
      </p:sp>
    </p:spTree>
    <p:extLst>
      <p:ext uri="{BB962C8B-B14F-4D97-AF65-F5344CB8AC3E}">
        <p14:creationId xmlns:p14="http://schemas.microsoft.com/office/powerpoint/2010/main" val="3217071407"/>
      </p:ext>
    </p:extLst>
  </p:cSld>
  <p:clrMapOvr>
    <a:masterClrMapping/>
  </p:clrMapOvr>
  <p:transition spd="med">
    <p:pull/>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72F70D-D4CA-49A7-9DC4-72198420479D}"/>
              </a:ext>
            </a:extLst>
          </p:cNvPr>
          <p:cNvSpPr>
            <a:spLocks noGrp="1"/>
          </p:cNvSpPr>
          <p:nvPr>
            <p:ph type="title"/>
          </p:nvPr>
        </p:nvSpPr>
        <p:spPr>
          <a:xfrm>
            <a:off x="2231136" y="405135"/>
            <a:ext cx="5896864" cy="885186"/>
          </a:xfrm>
        </p:spPr>
        <p:txBody>
          <a:bodyPr>
            <a:normAutofit fontScale="90000"/>
          </a:bodyPr>
          <a:lstStyle/>
          <a:p>
            <a:br>
              <a:rPr lang="en-US" b="0" i="0" dirty="0">
                <a:solidFill>
                  <a:schemeClr val="accent2"/>
                </a:solidFill>
                <a:effectLst/>
                <a:latin typeface="roboto" panose="020B0604020202020204" pitchFamily="2" charset="0"/>
              </a:rPr>
            </a:br>
            <a:r>
              <a:rPr lang="en-US" b="0" i="0" dirty="0">
                <a:solidFill>
                  <a:schemeClr val="accent2"/>
                </a:solidFill>
                <a:effectLst/>
                <a:latin typeface="roboto" panose="020B0604020202020204" pitchFamily="2" charset="0"/>
              </a:rPr>
              <a:t>National Policy for Women Empowerment </a:t>
            </a:r>
            <a:br>
              <a:rPr lang="en-US" b="0" i="0" dirty="0">
                <a:solidFill>
                  <a:schemeClr val="accent2"/>
                </a:solidFill>
                <a:effectLst/>
                <a:latin typeface="roboto" panose="020B0604020202020204" pitchFamily="2" charset="0"/>
              </a:rPr>
            </a:br>
            <a:endParaRPr lang="en-IN" dirty="0">
              <a:solidFill>
                <a:schemeClr val="accent2"/>
              </a:solidFill>
            </a:endParaRPr>
          </a:p>
        </p:txBody>
      </p:sp>
      <p:sp>
        <p:nvSpPr>
          <p:cNvPr id="3" name="Content Placeholder 2">
            <a:extLst>
              <a:ext uri="{FF2B5EF4-FFF2-40B4-BE49-F238E27FC236}">
                <a16:creationId xmlns:a16="http://schemas.microsoft.com/office/drawing/2014/main" id="{6292964E-F077-4763-9EB6-C932177B1129}"/>
              </a:ext>
            </a:extLst>
          </p:cNvPr>
          <p:cNvSpPr>
            <a:spLocks noGrp="1"/>
          </p:cNvSpPr>
          <p:nvPr>
            <p:ph idx="1"/>
          </p:nvPr>
        </p:nvSpPr>
        <p:spPr>
          <a:xfrm>
            <a:off x="450376" y="2064838"/>
            <a:ext cx="11313994" cy="4388028"/>
          </a:xfrm>
        </p:spPr>
        <p:txBody>
          <a:bodyPr>
            <a:normAutofit/>
          </a:bodyPr>
          <a:lstStyle/>
          <a:p>
            <a:pPr algn="l"/>
            <a:r>
              <a:rPr lang="en-US" sz="2400" b="0" i="0" dirty="0">
                <a:solidFill>
                  <a:schemeClr val="tx1"/>
                </a:solidFill>
                <a:effectLst/>
                <a:latin typeface="Verdana" panose="020B0604030504040204" pitchFamily="34" charset="0"/>
              </a:rPr>
              <a:t>The main objective of the</a:t>
            </a:r>
            <a:r>
              <a:rPr lang="en-US" sz="2400" b="0" i="0" u="none" strike="noStrike" dirty="0">
                <a:solidFill>
                  <a:schemeClr val="tx1"/>
                </a:solidFill>
                <a:effectLst/>
                <a:latin typeface="Verdana" panose="020B0604030504040204" pitchFamily="34" charset="0"/>
                <a:hlinkClick r:id="rId2">
                  <a:extLst>
                    <a:ext uri="{A12FA001-AC4F-418D-AE19-62706E023703}">
                      <ahyp:hlinkClr xmlns:ahyp="http://schemas.microsoft.com/office/drawing/2018/hyperlinkcolor" val="tx"/>
                    </a:ext>
                  </a:extLst>
                </a:hlinkClick>
              </a:rPr>
              <a:t> </a:t>
            </a:r>
            <a:r>
              <a:rPr lang="en-US" sz="2400" b="0" i="0" strike="noStrike" dirty="0">
                <a:solidFill>
                  <a:schemeClr val="tx1"/>
                </a:solidFill>
                <a:effectLst/>
                <a:latin typeface="Verdana" panose="020B0604030504040204" pitchFamily="34" charset="0"/>
              </a:rPr>
              <a:t>National Policy for the Empowerment of Women, 2001</a:t>
            </a:r>
            <a:r>
              <a:rPr lang="en-US" sz="2400" b="0" i="0" dirty="0">
                <a:solidFill>
                  <a:schemeClr val="tx1"/>
                </a:solidFill>
                <a:effectLst/>
                <a:latin typeface="Verdana" panose="020B0604030504040204" pitchFamily="34" charset="0"/>
              </a:rPr>
              <a:t>, is the upliftment and well-being of Indian women. Some of the other principles of this policy are:</a:t>
            </a:r>
          </a:p>
          <a:p>
            <a:pPr algn="l">
              <a:buFont typeface="Arial" panose="020B0604020202020204" pitchFamily="34" charset="0"/>
              <a:buChar char="•"/>
            </a:pPr>
            <a:r>
              <a:rPr lang="en-US" sz="2400" b="0" i="0" dirty="0">
                <a:solidFill>
                  <a:schemeClr val="tx1"/>
                </a:solidFill>
                <a:effectLst/>
                <a:latin typeface="Verdana" panose="020B0604030504040204" pitchFamily="34" charset="0"/>
              </a:rPr>
              <a:t>To create an environment where women realize their full potential.</a:t>
            </a:r>
          </a:p>
          <a:p>
            <a:pPr algn="l">
              <a:buFont typeface="Arial" panose="020B0604020202020204" pitchFamily="34" charset="0"/>
              <a:buChar char="•"/>
            </a:pPr>
            <a:r>
              <a:rPr lang="en-US" sz="2400" b="0" i="0" dirty="0">
                <a:solidFill>
                  <a:schemeClr val="tx1"/>
                </a:solidFill>
                <a:effectLst/>
                <a:latin typeface="Verdana" panose="020B0604030504040204" pitchFamily="34" charset="0"/>
              </a:rPr>
              <a:t>To provide equal participation and opportunities to women, and also provide them with decision-making powers.</a:t>
            </a:r>
          </a:p>
          <a:p>
            <a:pPr algn="l">
              <a:buFont typeface="Arial" panose="020B0604020202020204" pitchFamily="34" charset="0"/>
              <a:buChar char="•"/>
            </a:pPr>
            <a:r>
              <a:rPr lang="en-US" sz="2400" b="0" i="0" dirty="0">
                <a:solidFill>
                  <a:schemeClr val="tx1"/>
                </a:solidFill>
                <a:effectLst/>
                <a:latin typeface="Verdana" panose="020B0604030504040204" pitchFamily="34" charset="0"/>
              </a:rPr>
              <a:t>To give equal access to health services, quality education and training, equal pay and remuneration, all the necessary guidance required.</a:t>
            </a:r>
          </a:p>
          <a:p>
            <a:pPr algn="l">
              <a:buFont typeface="Arial" panose="020B0604020202020204" pitchFamily="34" charset="0"/>
              <a:buChar char="•"/>
            </a:pPr>
            <a:r>
              <a:rPr lang="en-US" sz="2400" b="0" i="0" dirty="0">
                <a:solidFill>
                  <a:schemeClr val="tx1"/>
                </a:solidFill>
                <a:effectLst/>
                <a:latin typeface="Verdana" panose="020B0604030504040204" pitchFamily="34" charset="0"/>
              </a:rPr>
              <a:t>To incorporate effective courts and legal systems, to protect women against discrimination.</a:t>
            </a:r>
          </a:p>
          <a:p>
            <a:endParaRPr lang="en-IN" sz="2400" dirty="0">
              <a:solidFill>
                <a:schemeClr val="tx1"/>
              </a:solidFill>
            </a:endParaRPr>
          </a:p>
        </p:txBody>
      </p:sp>
    </p:spTree>
    <p:extLst>
      <p:ext uri="{BB962C8B-B14F-4D97-AF65-F5344CB8AC3E}">
        <p14:creationId xmlns:p14="http://schemas.microsoft.com/office/powerpoint/2010/main" val="3939463898"/>
      </p:ext>
    </p:extLst>
  </p:cSld>
  <p:clrMapOvr>
    <a:masterClrMapping/>
  </p:clrMapOvr>
  <p:transition spd="med">
    <p:pull/>
  </p:transition>
</p:sld>
</file>

<file path=ppt/theme/theme1.xml><?xml version="1.0" encoding="utf-8"?>
<a:theme xmlns:a="http://schemas.openxmlformats.org/drawingml/2006/main" name="Parcel">
  <a:themeElements>
    <a:clrScheme name="Parcel">
      <a:dk1>
        <a:srgbClr val="000000"/>
      </a:dk1>
      <a:lt1>
        <a:sysClr val="window" lastClr="FFFFFF"/>
      </a:lt1>
      <a:dk2>
        <a:srgbClr val="5E5E5E"/>
      </a:dk2>
      <a:lt2>
        <a:srgbClr val="DDDDDD"/>
      </a:lt2>
      <a:accent1>
        <a:srgbClr val="A6B727"/>
      </a:accent1>
      <a:accent2>
        <a:srgbClr val="418AB3"/>
      </a:accent2>
      <a:accent3>
        <a:srgbClr val="F69200"/>
      </a:accent3>
      <a:accent4>
        <a:srgbClr val="838383"/>
      </a:accent4>
      <a:accent5>
        <a:srgbClr val="FEC306"/>
      </a:accent5>
      <a:accent6>
        <a:srgbClr val="DF5327"/>
      </a:accent6>
      <a:hlink>
        <a:srgbClr val="F59E00"/>
      </a:hlink>
      <a:folHlink>
        <a:srgbClr val="B2B2B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TM10001115[[fn=Parcel]]</Template>
  <TotalTime>325</TotalTime>
  <Words>1802</Words>
  <Application>Microsoft Office PowerPoint</Application>
  <PresentationFormat>Widescreen</PresentationFormat>
  <Paragraphs>92</Paragraphs>
  <Slides>19</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Arial</vt:lpstr>
      <vt:lpstr>Calibri</vt:lpstr>
      <vt:lpstr>Gill Sans MT</vt:lpstr>
      <vt:lpstr>roboto</vt:lpstr>
      <vt:lpstr>Verdana</vt:lpstr>
      <vt:lpstr>Wingdings</vt:lpstr>
      <vt:lpstr>Parcel</vt:lpstr>
      <vt:lpstr>PowerPoint Presentation</vt:lpstr>
      <vt:lpstr>.</vt:lpstr>
      <vt:lpstr>..</vt:lpstr>
      <vt:lpstr>National uprising led to various reforms</vt:lpstr>
      <vt:lpstr>Constitutional provisions</vt:lpstr>
      <vt:lpstr>The Indian penal code </vt:lpstr>
      <vt:lpstr>Special laws</vt:lpstr>
      <vt:lpstr> Indian policies and schemes on women empowerment </vt:lpstr>
      <vt:lpstr> National Policy for Women Empowerment  </vt:lpstr>
      <vt:lpstr> The National Commission for Women </vt:lpstr>
      <vt:lpstr> Beti Bachao, Beti Padhao </vt:lpstr>
      <vt:lpstr> Support to Training and Employment Programme for Women (STEP) </vt:lpstr>
      <vt:lpstr>  Ujjwala scheme  </vt:lpstr>
      <vt:lpstr> Case laws where rights of women reigned supreme </vt:lpstr>
      <vt:lpstr> Vineeta Sharma v. Rakesh Sharma (2020) </vt:lpstr>
      <vt:lpstr> Shayara Bano v. Union of India (2017) </vt:lpstr>
      <vt:lpstr> The Secretary, Ministry of Defence v. Babita Puniya (2020) </vt:lpstr>
      <vt:lpstr> A few suggestions </vt:lpstr>
      <vt:lpstr> Conclusion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aakash pandey</dc:creator>
  <cp:lastModifiedBy>aakash pandey</cp:lastModifiedBy>
  <cp:revision>30</cp:revision>
  <dcterms:created xsi:type="dcterms:W3CDTF">2024-02-28T16:14:19Z</dcterms:created>
  <dcterms:modified xsi:type="dcterms:W3CDTF">2024-02-29T14:06:57Z</dcterms:modified>
</cp:coreProperties>
</file>

<file path=docProps/thumbnail.jpeg>
</file>